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253" d="100"/>
          <a:sy n="253" d="100"/>
        </p:scale>
        <p:origin x="581" y="389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681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4EC9DE"/>
                </a:solidFill>
              </a:rPr>
              <a:t>control.se/deployment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4EC9DE"/>
                </a:solidFill>
              </a:rPr>
              <a:t>deployment@control.se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2.png"/><Relationship Id="rId5" Type="http://schemas.openxmlformats.org/officeDocument/2006/relationships/image" Target="../media/image17.png"/><Relationship Id="rId10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5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0"/>
            <a:ext cx="1645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C170"/>
          </a:solidFill>
          <a:ln w="12700">
            <a:solidFill>
              <a:srgbClr val="E8C17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411480"/>
            <a:ext cx="777240" cy="77724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040" y="502920"/>
            <a:ext cx="502920" cy="64008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84048" y="137160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PASSIVA STÖDBEN FÖR DRÖNARE</a:t>
            </a:r>
            <a:endParaRPr lang="en-US" sz="3400" dirty="0"/>
          </a:p>
        </p:txBody>
      </p:sp>
      <p:sp>
        <p:nvSpPr>
          <p:cNvPr id="7" name="Text 3"/>
          <p:cNvSpPr/>
          <p:nvPr/>
        </p:nvSpPr>
        <p:spPr>
          <a:xfrm>
            <a:off x="384048" y="221284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8C170"/>
                </a:solidFill>
              </a:rPr>
              <a:t>Autonomt utplacerade sensorer och avfyrningsramper – utan personal på plats</a:t>
            </a:r>
            <a:endParaRPr lang="en-US" sz="1600" dirty="0"/>
          </a:p>
        </p:txBody>
      </p:sp>
      <p:sp>
        <p:nvSpPr>
          <p:cNvPr id="8" name="Shape 4"/>
          <p:cNvSpPr/>
          <p:nvPr/>
        </p:nvSpPr>
        <p:spPr>
          <a:xfrm>
            <a:off x="384048" y="2834640"/>
            <a:ext cx="5029200" cy="0"/>
          </a:xfrm>
          <a:prstGeom prst="line">
            <a:avLst/>
          </a:prstGeom>
          <a:noFill/>
          <a:ln w="19050">
            <a:solidFill>
              <a:srgbClr val="4EC9DE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5"/>
          <p:cNvSpPr/>
          <p:nvPr/>
        </p:nvSpPr>
        <p:spPr>
          <a:xfrm>
            <a:off x="384048" y="297180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B8CCD8"/>
                </a:solidFill>
              </a:rPr>
              <a:t>En unik frihjulsmekanism möjliggör att drönare ställer ut sensorer, kommunikationsnoder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B8CCD8"/>
                </a:solidFill>
              </a:rPr>
              <a:t>och </a:t>
            </a:r>
            <a:r>
              <a:rPr lang="en-US" sz="1200" dirty="0" err="1">
                <a:solidFill>
                  <a:srgbClr val="B8CCD8"/>
                </a:solidFill>
              </a:rPr>
              <a:t>aktiva</a:t>
            </a:r>
            <a:r>
              <a:rPr lang="en-US" sz="1200" dirty="0">
                <a:solidFill>
                  <a:srgbClr val="B8CCD8"/>
                </a:solidFill>
              </a:rPr>
              <a:t> </a:t>
            </a:r>
            <a:r>
              <a:rPr lang="en-US" sz="1200" dirty="0" err="1">
                <a:solidFill>
                  <a:srgbClr val="B8CCD8"/>
                </a:solidFill>
              </a:rPr>
              <a:t>luftförsvarssystem</a:t>
            </a:r>
            <a:r>
              <a:rPr lang="en-US" sz="1200" dirty="0">
                <a:solidFill>
                  <a:srgbClr val="B8CCD8"/>
                </a:solidFill>
              </a:rPr>
              <a:t> </a:t>
            </a:r>
            <a:r>
              <a:rPr lang="en-US" sz="1200" dirty="0" err="1">
                <a:solidFill>
                  <a:srgbClr val="B8CCD8"/>
                </a:solidFill>
              </a:rPr>
              <a:t>i</a:t>
            </a:r>
            <a:r>
              <a:rPr lang="en-US" sz="1200" dirty="0">
                <a:solidFill>
                  <a:srgbClr val="B8CCD8"/>
                </a:solidFill>
              </a:rPr>
              <a:t> oländig terräng – och tar dem hem igen.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384048" y="4480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096B0"/>
                </a:solidFill>
              </a:rPr>
              <a:t>April 2026    ·    deployment@control.se    ·    +46 70 550 0000</a:t>
            </a:r>
            <a:endParaRPr lang="en-US" sz="900" dirty="0"/>
          </a:p>
        </p:txBody>
      </p:sp>
      <p:sp>
        <p:nvSpPr>
          <p:cNvPr id="11" name="Text 7"/>
          <p:cNvSpPr/>
          <p:nvPr/>
        </p:nvSpPr>
        <p:spPr>
          <a:xfrm>
            <a:off x="384048" y="480060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06070"/>
                </a:solidFill>
              </a:rPr>
              <a:t>Bakgrund: SVT Nyheter 16 april 2026 – ukrainskt interceptordrönar-team i stridsberedskap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535"/>
          </a:solidFill>
          <a:ln w="12700">
            <a:solidFill>
              <a:srgbClr val="1A2535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VARFÖR PASSIVA STÖDBEN?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8503920" cy="868680"/>
          </a:xfrm>
          <a:prstGeom prst="rect">
            <a:avLst/>
          </a:prstGeom>
          <a:solidFill>
            <a:srgbClr val="1A2535"/>
          </a:solidFill>
          <a:ln w="15240">
            <a:solidFill>
              <a:srgbClr val="E8C17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502920" y="88696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C170"/>
                </a:solidFill>
              </a:rPr>
              <a:t>SVT Nyheter, 16 april 2026: 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" y="103327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8"/>
                </a:solidFill>
              </a:rPr>
              <a:t>Ukrainas interceptordrönare sitter i full stridsberedskap och byter position inatt. </a:t>
            </a:r>
            <a:r>
              <a:rPr lang="en-US" sz="1000" i="1" dirty="0">
                <a:solidFill>
                  <a:srgbClr val="C8D8E8"/>
                </a:solidFill>
              </a:rPr>
              <a:t>Systemet kräver att soldater är på plats – stridsberedskap dygnet runt i oländig terräng.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20040" y="1874520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1984248"/>
            <a:ext cx="292608" cy="29260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77240" y="196596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Personal i riskzon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429768" y="2331720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850" dirty="0">
                <a:solidFill>
                  <a:srgbClr val="445566"/>
                </a:solidFill>
              </a:rPr>
              <a:t>Sensorer och avfyrningsramper kräver soldater på plats </a:t>
            </a:r>
            <a:r>
              <a:rPr lang="en-US" sz="850" dirty="0" err="1">
                <a:solidFill>
                  <a:srgbClr val="445566"/>
                </a:solidFill>
              </a:rPr>
              <a:t>inom</a:t>
            </a:r>
            <a:r>
              <a:rPr lang="en-US" sz="850" dirty="0">
                <a:solidFill>
                  <a:srgbClr val="445566"/>
                </a:solidFill>
              </a:rPr>
              <a:t> fiendens räckhåll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2468880" y="1874520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608" y="1984248"/>
            <a:ext cx="292608" cy="29260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926080" y="196596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Energibegränsad uthållighet</a:t>
            </a:r>
            <a:endParaRPr lang="en-US" sz="950" dirty="0"/>
          </a:p>
        </p:txBody>
      </p:sp>
      <p:sp>
        <p:nvSpPr>
          <p:cNvPr id="14" name="Text 10"/>
          <p:cNvSpPr/>
          <p:nvPr/>
        </p:nvSpPr>
        <p:spPr>
          <a:xfrm>
            <a:off x="2578608" y="2331720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850" dirty="0">
                <a:solidFill>
                  <a:srgbClr val="445566"/>
                </a:solidFill>
              </a:rPr>
              <a:t>Drönare som flyger kontinuerligt töms på batteri inom minuter–timmar</a:t>
            </a:r>
            <a:endParaRPr lang="en-US" sz="850" dirty="0"/>
          </a:p>
        </p:txBody>
      </p:sp>
      <p:sp>
        <p:nvSpPr>
          <p:cNvPr id="15" name="Shape 11"/>
          <p:cNvSpPr/>
          <p:nvPr/>
        </p:nvSpPr>
        <p:spPr>
          <a:xfrm>
            <a:off x="320040" y="3200400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" y="3310128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77240" y="3291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Oländig terräng stänger ute</a:t>
            </a:r>
            <a:endParaRPr lang="en-US" sz="950" dirty="0"/>
          </a:p>
        </p:txBody>
      </p:sp>
      <p:sp>
        <p:nvSpPr>
          <p:cNvPr id="18" name="Text 13"/>
          <p:cNvSpPr/>
          <p:nvPr/>
        </p:nvSpPr>
        <p:spPr>
          <a:xfrm>
            <a:off x="429768" y="3657600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850" dirty="0">
                <a:solidFill>
                  <a:srgbClr val="445566"/>
                </a:solidFill>
              </a:rPr>
              <a:t>Bergskammar, takåsar, tät skog – otillgängligt för manuell utsättning av </a:t>
            </a:r>
            <a:r>
              <a:rPr lang="en-US" sz="850" dirty="0" err="1">
                <a:solidFill>
                  <a:srgbClr val="445566"/>
                </a:solidFill>
              </a:rPr>
              <a:t>stativ</a:t>
            </a:r>
            <a:endParaRPr lang="en-US" sz="850" dirty="0"/>
          </a:p>
        </p:txBody>
      </p:sp>
      <p:sp>
        <p:nvSpPr>
          <p:cNvPr id="19" name="Shape 14"/>
          <p:cNvSpPr/>
          <p:nvPr/>
        </p:nvSpPr>
        <p:spPr>
          <a:xfrm>
            <a:off x="2468880" y="3200400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8608" y="3310128"/>
            <a:ext cx="292608" cy="29260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2926080" y="3291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Manuell justering krävs</a:t>
            </a:r>
            <a:endParaRPr lang="en-US" sz="950" dirty="0"/>
          </a:p>
        </p:txBody>
      </p:sp>
      <p:sp>
        <p:nvSpPr>
          <p:cNvPr id="22" name="Text 16"/>
          <p:cNvSpPr/>
          <p:nvPr/>
        </p:nvSpPr>
        <p:spPr>
          <a:xfrm>
            <a:off x="2578608" y="3657600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850" dirty="0" err="1">
                <a:solidFill>
                  <a:srgbClr val="445566"/>
                </a:solidFill>
              </a:rPr>
              <a:t>Traditionella</a:t>
            </a:r>
            <a:r>
              <a:rPr lang="en-US" sz="850" dirty="0">
                <a:solidFill>
                  <a:srgbClr val="445566"/>
                </a:solidFill>
              </a:rPr>
              <a:t> </a:t>
            </a:r>
            <a:r>
              <a:rPr lang="en-US" sz="850" dirty="0" err="1">
                <a:solidFill>
                  <a:srgbClr val="445566"/>
                </a:solidFill>
              </a:rPr>
              <a:t>stativ</a:t>
            </a:r>
            <a:r>
              <a:rPr lang="en-US" sz="850" dirty="0">
                <a:solidFill>
                  <a:srgbClr val="445566"/>
                </a:solidFill>
              </a:rPr>
              <a:t> kräver manuell inställning och klarar bara tre ben</a:t>
            </a:r>
            <a:endParaRPr lang="en-US" sz="850" dirty="0"/>
          </a:p>
        </p:txBody>
      </p:sp>
      <p:sp>
        <p:nvSpPr>
          <p:cNvPr id="23" name="Shape 17"/>
          <p:cNvSpPr/>
          <p:nvPr/>
        </p:nvSpPr>
        <p:spPr>
          <a:xfrm>
            <a:off x="4663440" y="1874520"/>
            <a:ext cx="4160520" cy="2468880"/>
          </a:xfrm>
          <a:prstGeom prst="rect">
            <a:avLst/>
          </a:prstGeom>
          <a:solidFill>
            <a:srgbClr val="1A2535"/>
          </a:solidFill>
          <a:ln w="15240">
            <a:solidFill>
              <a:srgbClr val="4EC9D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24" name="Text 18"/>
          <p:cNvSpPr/>
          <p:nvPr/>
        </p:nvSpPr>
        <p:spPr>
          <a:xfrm>
            <a:off x="4846320" y="196596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EC9DE"/>
                </a:solidFill>
              </a:rPr>
              <a:t>MÖJLIGHETEN</a:t>
            </a:r>
            <a:endParaRPr lang="en-US" sz="1100" dirty="0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2395728"/>
            <a:ext cx="201168" cy="201168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5102352" y="23774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8"/>
                </a:solidFill>
              </a:rPr>
              <a:t>Drönare utplacerar sensorer autonomt i svårtillgänglig terräng</a:t>
            </a:r>
            <a:endParaRPr lang="en-US" sz="950" dirty="0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2852928"/>
            <a:ext cx="201168" cy="201168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5102352" y="28346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8"/>
                </a:solidFill>
              </a:rPr>
              <a:t>Bäraren stannar kvar på distans – ingen personal exponeras</a:t>
            </a:r>
            <a:endParaRPr lang="en-US" sz="950" dirty="0"/>
          </a:p>
        </p:txBody>
      </p:sp>
      <p:pic>
        <p:nvPicPr>
          <p:cNvPr id="29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3310128"/>
            <a:ext cx="201168" cy="201168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5102352" y="32918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8"/>
                </a:solidFill>
              </a:rPr>
              <a:t>Drönaren kan landa och vila på plats – förlängd uthållighet</a:t>
            </a:r>
            <a:endParaRPr lang="en-US" sz="950" dirty="0"/>
          </a:p>
        </p:txBody>
      </p:sp>
      <p:pic>
        <p:nvPicPr>
          <p:cNvPr id="31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3767328"/>
            <a:ext cx="201168" cy="201168"/>
          </a:xfrm>
          <a:prstGeom prst="rect">
            <a:avLst/>
          </a:prstGeom>
        </p:spPr>
      </p:pic>
      <p:sp>
        <p:nvSpPr>
          <p:cNvPr id="32" name="Text 22"/>
          <p:cNvSpPr/>
          <p:nvPr/>
        </p:nvSpPr>
        <p:spPr>
          <a:xfrm>
            <a:off x="5102352" y="37490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8"/>
                </a:solidFill>
              </a:rPr>
              <a:t>Utrustningen kan hämtas hem igen för återanvändning</a:t>
            </a:r>
            <a:endParaRPr lang="en-US" sz="9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5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12192A"/>
          </a:solidFill>
          <a:ln w="12700">
            <a:solidFill>
              <a:srgbClr val="12192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100" dirty="0">
                <a:solidFill>
                  <a:srgbClr val="FFFFFF"/>
                </a:solidFill>
              </a:rPr>
              <a:t>FRÅN LUFTBUREN TILL UTPLACERAD KAPACITET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3931920" cy="438912"/>
          </a:xfrm>
          <a:prstGeom prst="rect">
            <a:avLst/>
          </a:prstGeom>
          <a:solidFill>
            <a:srgbClr val="2A1800"/>
          </a:solidFill>
          <a:ln w="15240">
            <a:solidFill>
              <a:srgbClr val="E8C17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768096"/>
            <a:ext cx="292608" cy="29260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49808" y="768096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C170"/>
                </a:solidFill>
              </a:rPr>
              <a:t>Traditionell drift</a:t>
            </a:r>
            <a:endParaRPr lang="en-US" sz="1150" dirty="0"/>
          </a:p>
        </p:txBody>
      </p:sp>
      <p:sp>
        <p:nvSpPr>
          <p:cNvPr id="7" name="Shape 4"/>
          <p:cNvSpPr/>
          <p:nvPr/>
        </p:nvSpPr>
        <p:spPr>
          <a:xfrm>
            <a:off x="4937760" y="713232"/>
            <a:ext cx="3931920" cy="438912"/>
          </a:xfrm>
          <a:prstGeom prst="rect">
            <a:avLst/>
          </a:prstGeom>
          <a:solidFill>
            <a:srgbClr val="001E22"/>
          </a:solidFill>
          <a:ln w="15240">
            <a:solidFill>
              <a:srgbClr val="4EC9DE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7488" y="768096"/>
            <a:ext cx="256032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376672" y="768096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EC9DE"/>
                </a:solidFill>
              </a:rPr>
              <a:t>Med passiva stödben</a:t>
            </a:r>
            <a:endParaRPr lang="en-US" sz="11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" y="1335024"/>
            <a:ext cx="201168" cy="20116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603504" y="1298448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8CCDA"/>
                </a:solidFill>
              </a:rPr>
              <a:t>Drönare flyger hela uppdraget – batteriets fiende</a:t>
            </a:r>
            <a:endParaRPr lang="en-US" sz="950" dirty="0"/>
          </a:p>
        </p:txBody>
      </p:sp>
      <p:sp>
        <p:nvSpPr>
          <p:cNvPr id="12" name="Shape 7"/>
          <p:cNvSpPr/>
          <p:nvPr/>
        </p:nvSpPr>
        <p:spPr>
          <a:xfrm>
            <a:off x="4343400" y="1389888"/>
            <a:ext cx="0" cy="320040"/>
          </a:xfrm>
          <a:prstGeom prst="line">
            <a:avLst/>
          </a:prstGeom>
          <a:noFill/>
          <a:ln w="12700">
            <a:solidFill>
              <a:srgbClr val="445566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0912" y="1335024"/>
            <a:ext cx="201168" cy="20116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266944" y="1298448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8D8"/>
                </a:solidFill>
              </a:rPr>
              <a:t>Drönare landar på plats och vilar – full uthållighet</a:t>
            </a:r>
            <a:endParaRPr lang="en-US" sz="95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" y="1993392"/>
            <a:ext cx="201168" cy="20116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603504" y="1956816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8CCDA"/>
                </a:solidFill>
              </a:rPr>
              <a:t>Personal krävs för att sätta upp sensorer och stativ</a:t>
            </a:r>
            <a:endParaRPr lang="en-US" sz="950" dirty="0"/>
          </a:p>
        </p:txBody>
      </p:sp>
      <p:sp>
        <p:nvSpPr>
          <p:cNvPr id="17" name="Shape 10"/>
          <p:cNvSpPr/>
          <p:nvPr/>
        </p:nvSpPr>
        <p:spPr>
          <a:xfrm>
            <a:off x="4343400" y="2048256"/>
            <a:ext cx="0" cy="320040"/>
          </a:xfrm>
          <a:prstGeom prst="line">
            <a:avLst/>
          </a:prstGeom>
          <a:noFill/>
          <a:ln w="12700">
            <a:solidFill>
              <a:srgbClr val="445566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0912" y="1993392"/>
            <a:ext cx="201168" cy="201168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5266944" y="1956816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8D8"/>
                </a:solidFill>
              </a:rPr>
              <a:t>Autonomt utplacerad – ingen personal exponeras</a:t>
            </a:r>
            <a:endParaRPr lang="en-US" sz="950" dirty="0"/>
          </a:p>
        </p:txBody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" y="2651760"/>
            <a:ext cx="201168" cy="201168"/>
          </a:xfrm>
          <a:prstGeom prst="rect">
            <a:avLst/>
          </a:prstGeom>
        </p:spPr>
      </p:pic>
      <p:sp>
        <p:nvSpPr>
          <p:cNvPr id="21" name="Text 12"/>
          <p:cNvSpPr/>
          <p:nvPr/>
        </p:nvSpPr>
        <p:spPr>
          <a:xfrm>
            <a:off x="603504" y="2615184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 err="1">
                <a:solidFill>
                  <a:srgbClr val="B8CCDA"/>
                </a:solidFill>
              </a:rPr>
              <a:t>Trebens-stativ</a:t>
            </a:r>
            <a:r>
              <a:rPr lang="en-US" sz="950" dirty="0">
                <a:solidFill>
                  <a:srgbClr val="B8CCDA"/>
                </a:solidFill>
              </a:rPr>
              <a:t> </a:t>
            </a:r>
            <a:r>
              <a:rPr lang="en-US" sz="950" dirty="0" err="1">
                <a:solidFill>
                  <a:srgbClr val="B8CCDA"/>
                </a:solidFill>
              </a:rPr>
              <a:t>behöver</a:t>
            </a:r>
            <a:r>
              <a:rPr lang="en-US" sz="950" dirty="0">
                <a:solidFill>
                  <a:srgbClr val="B8CCDA"/>
                </a:solidFill>
              </a:rPr>
              <a:t> </a:t>
            </a:r>
            <a:r>
              <a:rPr lang="en-US" sz="950" dirty="0" err="1">
                <a:solidFill>
                  <a:srgbClr val="B8CCDA"/>
                </a:solidFill>
              </a:rPr>
              <a:t>lugna</a:t>
            </a:r>
            <a:r>
              <a:rPr lang="en-US" sz="950" dirty="0">
                <a:solidFill>
                  <a:srgbClr val="B8CCDA"/>
                </a:solidFill>
              </a:rPr>
              <a:t> </a:t>
            </a:r>
            <a:r>
              <a:rPr lang="en-US" sz="950" dirty="0" err="1">
                <a:solidFill>
                  <a:srgbClr val="B8CCDA"/>
                </a:solidFill>
              </a:rPr>
              <a:t>förutsättningar</a:t>
            </a:r>
            <a:r>
              <a:rPr lang="en-US" sz="950" dirty="0">
                <a:solidFill>
                  <a:srgbClr val="B8CCDA"/>
                </a:solidFill>
              </a:rPr>
              <a:t> och </a:t>
            </a:r>
            <a:r>
              <a:rPr lang="en-US" sz="950" dirty="0" err="1">
                <a:solidFill>
                  <a:srgbClr val="B8CCDA"/>
                </a:solidFill>
              </a:rPr>
              <a:t>kräver</a:t>
            </a:r>
            <a:r>
              <a:rPr lang="en-US" sz="950" dirty="0">
                <a:solidFill>
                  <a:srgbClr val="B8CCDA"/>
                </a:solidFill>
              </a:rPr>
              <a:t> </a:t>
            </a:r>
            <a:r>
              <a:rPr lang="en-US" sz="950" dirty="0" err="1">
                <a:solidFill>
                  <a:srgbClr val="B8CCDA"/>
                </a:solidFill>
              </a:rPr>
              <a:t>manuell</a:t>
            </a:r>
            <a:r>
              <a:rPr lang="en-US" sz="950" dirty="0">
                <a:solidFill>
                  <a:srgbClr val="B8CCDA"/>
                </a:solidFill>
              </a:rPr>
              <a:t> justering</a:t>
            </a:r>
            <a:endParaRPr lang="en-US" sz="950" dirty="0"/>
          </a:p>
        </p:txBody>
      </p:sp>
      <p:sp>
        <p:nvSpPr>
          <p:cNvPr id="22" name="Shape 13"/>
          <p:cNvSpPr/>
          <p:nvPr/>
        </p:nvSpPr>
        <p:spPr>
          <a:xfrm>
            <a:off x="4343400" y="2706624"/>
            <a:ext cx="0" cy="320040"/>
          </a:xfrm>
          <a:prstGeom prst="line">
            <a:avLst/>
          </a:prstGeom>
          <a:noFill/>
          <a:ln w="12700">
            <a:solidFill>
              <a:srgbClr val="445566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23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0912" y="2651760"/>
            <a:ext cx="201168" cy="201168"/>
          </a:xfrm>
          <a:prstGeom prst="rect">
            <a:avLst/>
          </a:prstGeom>
        </p:spPr>
      </p:pic>
      <p:sp>
        <p:nvSpPr>
          <p:cNvPr id="24" name="Text 14"/>
          <p:cNvSpPr/>
          <p:nvPr/>
        </p:nvSpPr>
        <p:spPr>
          <a:xfrm>
            <a:off x="5266944" y="2615184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8D8"/>
                </a:solidFill>
              </a:rPr>
              <a:t>Valfritt antal ben – justeras steglöst till all slags terräng</a:t>
            </a:r>
            <a:endParaRPr lang="en-US" sz="950" dirty="0"/>
          </a:p>
        </p:txBody>
      </p:sp>
      <p:pic>
        <p:nvPicPr>
          <p:cNvPr id="25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" y="3310128"/>
            <a:ext cx="201168" cy="201168"/>
          </a:xfrm>
          <a:prstGeom prst="rect">
            <a:avLst/>
          </a:prstGeom>
        </p:spPr>
      </p:pic>
      <p:sp>
        <p:nvSpPr>
          <p:cNvPr id="26" name="Text 15"/>
          <p:cNvSpPr/>
          <p:nvPr/>
        </p:nvSpPr>
        <p:spPr>
          <a:xfrm>
            <a:off x="603504" y="3273552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8CCDA"/>
                </a:solidFill>
              </a:rPr>
              <a:t>Utrustning kan ej lämnas utan att drönaren är kvar</a:t>
            </a:r>
            <a:endParaRPr lang="en-US" sz="950" dirty="0"/>
          </a:p>
        </p:txBody>
      </p:sp>
      <p:sp>
        <p:nvSpPr>
          <p:cNvPr id="27" name="Shape 16"/>
          <p:cNvSpPr/>
          <p:nvPr/>
        </p:nvSpPr>
        <p:spPr>
          <a:xfrm>
            <a:off x="4343400" y="3364992"/>
            <a:ext cx="0" cy="320040"/>
          </a:xfrm>
          <a:prstGeom prst="line">
            <a:avLst/>
          </a:prstGeom>
          <a:noFill/>
          <a:ln w="12700">
            <a:solidFill>
              <a:srgbClr val="445566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0912" y="3310128"/>
            <a:ext cx="201168" cy="201168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5266944" y="327355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8D8"/>
                </a:solidFill>
              </a:rPr>
              <a:t>Bäraren kan lämnas kvar på distans eller tas hem igen</a:t>
            </a:r>
            <a:endParaRPr lang="en-US" sz="950" dirty="0"/>
          </a:p>
        </p:txBody>
      </p:sp>
      <p:sp>
        <p:nvSpPr>
          <p:cNvPr id="30" name="Shape 18"/>
          <p:cNvSpPr/>
          <p:nvPr/>
        </p:nvSpPr>
        <p:spPr>
          <a:xfrm>
            <a:off x="274320" y="4133088"/>
            <a:ext cx="8595360" cy="777240"/>
          </a:xfrm>
          <a:prstGeom prst="rect">
            <a:avLst/>
          </a:prstGeom>
          <a:solidFill>
            <a:srgbClr val="0D2030"/>
          </a:solidFill>
          <a:ln w="17780">
            <a:solidFill>
              <a:srgbClr val="4EC9D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pic>
        <p:nvPicPr>
          <p:cNvPr id="31" name="Image 10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912" y="4251960"/>
            <a:ext cx="347472" cy="347472"/>
          </a:xfrm>
          <a:prstGeom prst="rect">
            <a:avLst/>
          </a:prstGeom>
        </p:spPr>
      </p:pic>
      <p:sp>
        <p:nvSpPr>
          <p:cNvPr id="32" name="Text 19"/>
          <p:cNvSpPr/>
          <p:nvPr/>
        </p:nvSpPr>
        <p:spPr>
          <a:xfrm>
            <a:off x="896112" y="4224528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4EC9DE"/>
                </a:solidFill>
              </a:rPr>
              <a:t>Resultat: Snabbare utplacering · Större täckning · Minskad personalrisk · Återanvändningsbar utrustning</a:t>
            </a:r>
            <a:endParaRPr lang="en-US" sz="10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535"/>
          </a:solidFill>
          <a:ln w="12700">
            <a:solidFill>
              <a:srgbClr val="1A2535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FFFFFF"/>
                </a:solidFill>
              </a:rPr>
              <a:t>TEKNOLOGI: UNIK FRIHJULSMEKANISM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06908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89611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535"/>
                </a:solidFill>
              </a:rPr>
              <a:t>Hur det fungerar</a:t>
            </a:r>
            <a:endParaRPr lang="en-US" sz="12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37160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1344168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1. Drönaren hovrar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822960" y="1581912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5566"/>
                </a:solidFill>
              </a:rPr>
              <a:t>Bäraren positioneras med precision över målpunkten</a:t>
            </a:r>
            <a:endParaRPr lang="en-US" sz="85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88" y="2048256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22960" y="2020824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2. Benen sträcks ut fritt</a:t>
            </a:r>
            <a:endParaRPr lang="en-US" sz="950" dirty="0"/>
          </a:p>
        </p:txBody>
      </p:sp>
      <p:sp>
        <p:nvSpPr>
          <p:cNvPr id="11" name="Text 7"/>
          <p:cNvSpPr/>
          <p:nvPr/>
        </p:nvSpPr>
        <p:spPr>
          <a:xfrm>
            <a:off x="822960" y="2258568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5566"/>
                </a:solidFill>
              </a:rPr>
              <a:t>Teleskopiska ben </a:t>
            </a:r>
            <a:r>
              <a:rPr lang="en-US" sz="850" dirty="0" err="1">
                <a:solidFill>
                  <a:srgbClr val="445566"/>
                </a:solidFill>
              </a:rPr>
              <a:t>frihjular</a:t>
            </a:r>
            <a:r>
              <a:rPr lang="en-US" sz="850" dirty="0">
                <a:solidFill>
                  <a:srgbClr val="445566"/>
                </a:solidFill>
              </a:rPr>
              <a:t> </a:t>
            </a:r>
            <a:r>
              <a:rPr lang="en-US" sz="850" dirty="0" err="1">
                <a:solidFill>
                  <a:srgbClr val="445566"/>
                </a:solidFill>
              </a:rPr>
              <a:t>steglöst</a:t>
            </a:r>
            <a:r>
              <a:rPr lang="en-US" sz="850" dirty="0">
                <a:solidFill>
                  <a:srgbClr val="445566"/>
                </a:solidFill>
              </a:rPr>
              <a:t> </a:t>
            </a:r>
            <a:r>
              <a:rPr lang="en-US" sz="850" dirty="0" err="1">
                <a:solidFill>
                  <a:srgbClr val="445566"/>
                </a:solidFill>
              </a:rPr>
              <a:t>ned</a:t>
            </a:r>
            <a:r>
              <a:rPr lang="en-US" sz="850" dirty="0">
                <a:solidFill>
                  <a:srgbClr val="445566"/>
                </a:solidFill>
              </a:rPr>
              <a:t> till </a:t>
            </a:r>
            <a:r>
              <a:rPr lang="en-US" sz="850" dirty="0" err="1">
                <a:solidFill>
                  <a:srgbClr val="445566"/>
                </a:solidFill>
              </a:rPr>
              <a:t>marken</a:t>
            </a:r>
            <a:endParaRPr lang="en-US" sz="85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88" y="2724912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22960" y="269748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3. Steglöst lås utan glapp</a:t>
            </a:r>
            <a:endParaRPr lang="en-US" sz="950" dirty="0"/>
          </a:p>
        </p:txBody>
      </p:sp>
      <p:sp>
        <p:nvSpPr>
          <p:cNvPr id="14" name="Text 9"/>
          <p:cNvSpPr/>
          <p:nvPr/>
        </p:nvSpPr>
        <p:spPr>
          <a:xfrm>
            <a:off x="822960" y="2935224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 err="1">
                <a:solidFill>
                  <a:srgbClr val="445566"/>
                </a:solidFill>
              </a:rPr>
              <a:t>Frihjulsmekanismen</a:t>
            </a:r>
            <a:r>
              <a:rPr lang="en-US" sz="850" dirty="0">
                <a:solidFill>
                  <a:srgbClr val="445566"/>
                </a:solidFill>
              </a:rPr>
              <a:t>: låser ovillkorligt och steglöst </a:t>
            </a:r>
            <a:r>
              <a:rPr lang="en-US" sz="850" dirty="0" err="1">
                <a:solidFill>
                  <a:srgbClr val="445566"/>
                </a:solidFill>
              </a:rPr>
              <a:t>utan</a:t>
            </a:r>
            <a:r>
              <a:rPr lang="en-US" sz="850" dirty="0">
                <a:solidFill>
                  <a:srgbClr val="445566"/>
                </a:solidFill>
              </a:rPr>
              <a:t> </a:t>
            </a:r>
            <a:r>
              <a:rPr lang="en-US" sz="850" dirty="0" err="1">
                <a:solidFill>
                  <a:srgbClr val="445566"/>
                </a:solidFill>
              </a:rPr>
              <a:t>att</a:t>
            </a:r>
            <a:r>
              <a:rPr lang="en-US" sz="850" dirty="0">
                <a:solidFill>
                  <a:srgbClr val="445566"/>
                </a:solidFill>
              </a:rPr>
              <a:t> </a:t>
            </a:r>
            <a:r>
              <a:rPr lang="en-US" sz="850" dirty="0" err="1">
                <a:solidFill>
                  <a:srgbClr val="445566"/>
                </a:solidFill>
              </a:rPr>
              <a:t>backa</a:t>
            </a:r>
            <a:r>
              <a:rPr lang="en-US" sz="850" dirty="0">
                <a:solidFill>
                  <a:srgbClr val="445566"/>
                </a:solidFill>
              </a:rPr>
              <a:t> vid </a:t>
            </a:r>
            <a:r>
              <a:rPr lang="en-US" sz="850" dirty="0" err="1">
                <a:solidFill>
                  <a:srgbClr val="445566"/>
                </a:solidFill>
              </a:rPr>
              <a:t>låsning</a:t>
            </a:r>
            <a:endParaRPr lang="en-US" sz="85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488" y="3401568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22960" y="3374136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4. Noll energi</a:t>
            </a:r>
            <a:endParaRPr lang="en-US" sz="950" dirty="0"/>
          </a:p>
        </p:txBody>
      </p:sp>
      <p:sp>
        <p:nvSpPr>
          <p:cNvPr id="17" name="Text 11"/>
          <p:cNvSpPr/>
          <p:nvPr/>
        </p:nvSpPr>
        <p:spPr>
          <a:xfrm>
            <a:off x="822960" y="3611880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5566"/>
                </a:solidFill>
              </a:rPr>
              <a:t>Låset är rent mekaniskt – inget batteri, ingen elektronik, inget underhåll</a:t>
            </a:r>
            <a:endParaRPr lang="en-US" sz="850" dirty="0"/>
          </a:p>
        </p:txBody>
      </p:sp>
      <p:sp>
        <p:nvSpPr>
          <p:cNvPr id="18" name="Shape 12"/>
          <p:cNvSpPr/>
          <p:nvPr/>
        </p:nvSpPr>
        <p:spPr>
          <a:xfrm>
            <a:off x="4663440" y="804672"/>
            <a:ext cx="4160520" cy="1828800"/>
          </a:xfrm>
          <a:prstGeom prst="rect">
            <a:avLst/>
          </a:prstGeom>
          <a:solidFill>
            <a:srgbClr val="1A2535"/>
          </a:solidFill>
          <a:ln w="15240">
            <a:solidFill>
              <a:srgbClr val="E8C17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19" name="Text 13"/>
          <p:cNvSpPr/>
          <p:nvPr/>
        </p:nvSpPr>
        <p:spPr>
          <a:xfrm>
            <a:off x="4846320" y="89611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C170"/>
                </a:solidFill>
              </a:rPr>
              <a:t>Egenskaper</a:t>
            </a:r>
            <a:endParaRPr lang="en-US" sz="1100" dirty="0"/>
          </a:p>
        </p:txBody>
      </p:sp>
      <p:sp>
        <p:nvSpPr>
          <p:cNvPr id="20" name="Text 14"/>
          <p:cNvSpPr/>
          <p:nvPr/>
        </p:nvSpPr>
        <p:spPr>
          <a:xfrm>
            <a:off x="4846320" y="129844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EC9DE"/>
                </a:solidFill>
              </a:rPr>
              <a:t>Steglöst  </a:t>
            </a:r>
            <a:endParaRPr lang="en-US" sz="900" dirty="0"/>
          </a:p>
        </p:txBody>
      </p:sp>
      <p:sp>
        <p:nvSpPr>
          <p:cNvPr id="21" name="Text 15"/>
          <p:cNvSpPr/>
          <p:nvPr/>
        </p:nvSpPr>
        <p:spPr>
          <a:xfrm>
            <a:off x="5943600" y="12984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8CCDA"/>
                </a:solidFill>
              </a:rPr>
              <a:t>Låser i exakt position – ingen diskret stegmekanism</a:t>
            </a:r>
            <a:endParaRPr lang="en-US" sz="900" dirty="0"/>
          </a:p>
        </p:txBody>
      </p:sp>
      <p:sp>
        <p:nvSpPr>
          <p:cNvPr id="22" name="Text 16"/>
          <p:cNvSpPr/>
          <p:nvPr/>
        </p:nvSpPr>
        <p:spPr>
          <a:xfrm>
            <a:off x="4846320" y="160934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EC9DE"/>
                </a:solidFill>
              </a:rPr>
              <a:t>Ovillkorligt  </a:t>
            </a:r>
            <a:endParaRPr lang="en-US" sz="900" dirty="0"/>
          </a:p>
        </p:txBody>
      </p:sp>
      <p:sp>
        <p:nvSpPr>
          <p:cNvPr id="23" name="Text 17"/>
          <p:cNvSpPr/>
          <p:nvPr/>
        </p:nvSpPr>
        <p:spPr>
          <a:xfrm>
            <a:off x="5943600" y="160934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8CCDA"/>
                </a:solidFill>
              </a:rPr>
              <a:t>Låser alltid vid belastning – ingen friktionsbroms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4846320" y="192024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EC9DE"/>
                </a:solidFill>
              </a:rPr>
              <a:t>Utan glapp  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5943600" y="19202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8CCDA"/>
                </a:solidFill>
              </a:rPr>
              <a:t>Ingen backning vid låsning – stabilt direkt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4846320" y="223113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 err="1">
                <a:solidFill>
                  <a:srgbClr val="4EC9DE"/>
                </a:solidFill>
              </a:rPr>
              <a:t>Valfritt</a:t>
            </a:r>
            <a:r>
              <a:rPr lang="en-US" sz="900" b="1" dirty="0">
                <a:solidFill>
                  <a:srgbClr val="4EC9DE"/>
                </a:solidFill>
              </a:rPr>
              <a:t> </a:t>
            </a:r>
            <a:r>
              <a:rPr lang="en-US" sz="900" b="1" dirty="0" err="1">
                <a:solidFill>
                  <a:srgbClr val="4EC9DE"/>
                </a:solidFill>
              </a:rPr>
              <a:t>antal</a:t>
            </a:r>
            <a:r>
              <a:rPr lang="en-US" sz="900" b="1" dirty="0">
                <a:solidFill>
                  <a:srgbClr val="4EC9DE"/>
                </a:solidFill>
              </a:rPr>
              <a:t> ben</a:t>
            </a:r>
            <a:endParaRPr lang="en-US" sz="900" dirty="0"/>
          </a:p>
        </p:txBody>
      </p:sp>
      <p:sp>
        <p:nvSpPr>
          <p:cNvPr id="27" name="Text 21"/>
          <p:cNvSpPr/>
          <p:nvPr/>
        </p:nvSpPr>
        <p:spPr>
          <a:xfrm>
            <a:off x="5943600" y="22311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8CCDA"/>
                </a:solidFill>
              </a:rPr>
              <a:t>Inte begränsat till tre – optimal stabilitet</a:t>
            </a:r>
            <a:endParaRPr lang="en-US" sz="900" dirty="0"/>
          </a:p>
        </p:txBody>
      </p:sp>
      <p:sp>
        <p:nvSpPr>
          <p:cNvPr id="28" name="Shape 22"/>
          <p:cNvSpPr/>
          <p:nvPr/>
        </p:nvSpPr>
        <p:spPr>
          <a:xfrm>
            <a:off x="4663440" y="2743200"/>
            <a:ext cx="4160520" cy="960120"/>
          </a:xfrm>
          <a:prstGeom prst="rect">
            <a:avLst/>
          </a:prstGeom>
          <a:solidFill>
            <a:srgbClr val="F0FFF8"/>
          </a:solidFill>
          <a:ln w="17780">
            <a:solidFill>
              <a:srgbClr val="6DB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29" name="Text 23"/>
          <p:cNvSpPr/>
          <p:nvPr/>
        </p:nvSpPr>
        <p:spPr>
          <a:xfrm>
            <a:off x="4846320" y="281635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6040"/>
                </a:solidFill>
              </a:rPr>
              <a:t>Finns inte på marknaden idag</a:t>
            </a:r>
            <a:endParaRPr lang="en-US" sz="1100" dirty="0"/>
          </a:p>
        </p:txBody>
      </p:sp>
      <p:sp>
        <p:nvSpPr>
          <p:cNvPr id="30" name="Text 24"/>
          <p:cNvSpPr/>
          <p:nvPr/>
        </p:nvSpPr>
        <p:spPr>
          <a:xfrm>
            <a:off x="4846320" y="312724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34455"/>
                </a:solidFill>
              </a:rPr>
              <a:t>Mekanismen är utvecklad för annat ändamål men identifierad</a:t>
            </a:r>
            <a:endParaRPr lang="en-US" sz="8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34455"/>
                </a:solidFill>
              </a:rPr>
              <a:t>som idealisk lösning för passiva stödben på drönarbärare.</a:t>
            </a:r>
            <a:endParaRPr lang="en-US" sz="850" dirty="0"/>
          </a:p>
        </p:txBody>
      </p:sp>
      <p:sp>
        <p:nvSpPr>
          <p:cNvPr id="31" name="Shape 25"/>
          <p:cNvSpPr/>
          <p:nvPr/>
        </p:nvSpPr>
        <p:spPr>
          <a:xfrm>
            <a:off x="274320" y="4206240"/>
            <a:ext cx="8595360" cy="658368"/>
          </a:xfrm>
          <a:prstGeom prst="rect">
            <a:avLst/>
          </a:prstGeom>
          <a:solidFill>
            <a:srgbClr val="FFF8E8"/>
          </a:solidFill>
          <a:ln w="15240">
            <a:solidFill>
              <a:srgbClr val="E8C17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2" name="Text 26"/>
          <p:cNvSpPr/>
          <p:nvPr/>
        </p:nvSpPr>
        <p:spPr>
          <a:xfrm>
            <a:off x="457200" y="4288536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A4A00"/>
                </a:solidFill>
              </a:rPr>
              <a:t>Proof-of-Concept: </a:t>
            </a:r>
            <a:endParaRPr lang="en-US" sz="950" dirty="0"/>
          </a:p>
        </p:txBody>
      </p:sp>
      <p:sp>
        <p:nvSpPr>
          <p:cNvPr id="33" name="Text 27"/>
          <p:cNvSpPr/>
          <p:nvPr/>
        </p:nvSpPr>
        <p:spPr>
          <a:xfrm>
            <a:off x="1920240" y="4288536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3200"/>
                </a:solidFill>
              </a:rPr>
              <a:t>Teleskoperande rör som bevisar steglös, ovillkorlig spärr – inte friktionsbroms, inte spärrskaft. POC-fas klar.</a:t>
            </a:r>
            <a:endParaRPr lang="en-US" sz="9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5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12192A"/>
          </a:solidFill>
          <a:ln w="12700">
            <a:solidFill>
              <a:srgbClr val="12192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 dirty="0">
                <a:solidFill>
                  <a:srgbClr val="FFFFFF"/>
                </a:solidFill>
              </a:rPr>
              <a:t>ANVÄNDNINGSFALL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3977640" cy="4160520"/>
          </a:xfrm>
          <a:prstGeom prst="rect">
            <a:avLst/>
          </a:prstGeom>
          <a:solidFill>
            <a:srgbClr val="12192A"/>
          </a:solidFill>
          <a:ln w="15240">
            <a:solidFill>
              <a:srgbClr val="E8C17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804672"/>
            <a:ext cx="292608" cy="29260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49808" y="80467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C170"/>
                </a:solidFill>
              </a:rPr>
              <a:t>Militärt</a:t>
            </a:r>
            <a:endParaRPr lang="en-US" sz="115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36" y="1261872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68096" y="1243584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8C170"/>
                </a:solidFill>
              </a:rPr>
              <a:t>Sensorutplacering – drönarmur</a:t>
            </a:r>
            <a:endParaRPr lang="en-US" sz="950" dirty="0"/>
          </a:p>
        </p:txBody>
      </p:sp>
      <p:sp>
        <p:nvSpPr>
          <p:cNvPr id="9" name="Text 5"/>
          <p:cNvSpPr/>
          <p:nvPr/>
        </p:nvSpPr>
        <p:spPr>
          <a:xfrm>
            <a:off x="768096" y="150876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>
                <a:solidFill>
                  <a:srgbClr val="B8CCDA"/>
                </a:solidFill>
              </a:rPr>
              <a:t>Kedja av sensorer i oländig terräng för tidig varning mot attackdrönare</a:t>
            </a:r>
            <a:endParaRPr lang="en-US" sz="8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336" y="1975104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768096" y="195681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 err="1">
                <a:solidFill>
                  <a:srgbClr val="E8C170"/>
                </a:solidFill>
              </a:rPr>
              <a:t>Aktiva</a:t>
            </a:r>
            <a:r>
              <a:rPr lang="en-US" sz="950" b="1" dirty="0">
                <a:solidFill>
                  <a:srgbClr val="E8C170"/>
                </a:solidFill>
              </a:rPr>
              <a:t> </a:t>
            </a:r>
            <a:r>
              <a:rPr lang="en-US" sz="950" b="1" dirty="0" err="1">
                <a:solidFill>
                  <a:srgbClr val="E8C170"/>
                </a:solidFill>
              </a:rPr>
              <a:t>luftförsvarssystem</a:t>
            </a:r>
            <a:r>
              <a:rPr lang="en-US" sz="950" b="1" dirty="0">
                <a:solidFill>
                  <a:srgbClr val="E8C170"/>
                </a:solidFill>
              </a:rPr>
              <a:t>, kinetic countermeasures</a:t>
            </a:r>
            <a:endParaRPr lang="en-US" sz="950" dirty="0"/>
          </a:p>
        </p:txBody>
      </p:sp>
      <p:sp>
        <p:nvSpPr>
          <p:cNvPr id="12" name="Text 7"/>
          <p:cNvSpPr/>
          <p:nvPr/>
        </p:nvSpPr>
        <p:spPr>
          <a:xfrm>
            <a:off x="768096" y="2221992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>
                <a:solidFill>
                  <a:srgbClr val="B8CCDA"/>
                </a:solidFill>
              </a:rPr>
              <a:t>Utplacering av kamikaze-</a:t>
            </a:r>
            <a:r>
              <a:rPr lang="en-US" sz="850" dirty="0" err="1">
                <a:solidFill>
                  <a:srgbClr val="B8CCDA"/>
                </a:solidFill>
              </a:rPr>
              <a:t>drönare</a:t>
            </a:r>
            <a:r>
              <a:rPr lang="en-US" sz="850" dirty="0">
                <a:solidFill>
                  <a:srgbClr val="B8CCDA"/>
                </a:solidFill>
              </a:rPr>
              <a:t> med kort räckvidd och snabb respons</a:t>
            </a:r>
            <a:endParaRPr lang="en-US" sz="8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2336" y="2688336"/>
            <a:ext cx="274320" cy="2743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68096" y="2670048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8C170"/>
                </a:solidFill>
              </a:rPr>
              <a:t>Kommunikationsreläer</a:t>
            </a:r>
            <a:endParaRPr lang="en-US" sz="950" dirty="0"/>
          </a:p>
        </p:txBody>
      </p:sp>
      <p:sp>
        <p:nvSpPr>
          <p:cNvPr id="15" name="Text 9"/>
          <p:cNvSpPr/>
          <p:nvPr/>
        </p:nvSpPr>
        <p:spPr>
          <a:xfrm>
            <a:off x="768096" y="2935224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>
                <a:solidFill>
                  <a:srgbClr val="B8CCDA"/>
                </a:solidFill>
              </a:rPr>
              <a:t>Autonoma noder på bergstoppar utan personalrisk</a:t>
            </a:r>
            <a:endParaRPr lang="en-US" sz="85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336" y="3401568"/>
            <a:ext cx="274320" cy="27432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68096" y="3383280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8C170"/>
                </a:solidFill>
              </a:rPr>
              <a:t>Forward observation</a:t>
            </a:r>
            <a:endParaRPr lang="en-US" sz="950" dirty="0"/>
          </a:p>
        </p:txBody>
      </p:sp>
      <p:sp>
        <p:nvSpPr>
          <p:cNvPr id="18" name="Text 11"/>
          <p:cNvSpPr/>
          <p:nvPr/>
        </p:nvSpPr>
        <p:spPr>
          <a:xfrm>
            <a:off x="768096" y="364845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>
                <a:solidFill>
                  <a:srgbClr val="B8CCDA"/>
                </a:solidFill>
              </a:rPr>
              <a:t>Identifiering och målmarkering för indirekt eld</a:t>
            </a:r>
            <a:endParaRPr lang="en-US" sz="850" dirty="0"/>
          </a:p>
        </p:txBody>
      </p:sp>
      <p:sp>
        <p:nvSpPr>
          <p:cNvPr id="19" name="Shape 12"/>
          <p:cNvSpPr/>
          <p:nvPr/>
        </p:nvSpPr>
        <p:spPr>
          <a:xfrm>
            <a:off x="4892040" y="713232"/>
            <a:ext cx="3977640" cy="4160520"/>
          </a:xfrm>
          <a:prstGeom prst="rect">
            <a:avLst/>
          </a:prstGeom>
          <a:solidFill>
            <a:srgbClr val="001E22"/>
          </a:solidFill>
          <a:ln w="15240">
            <a:solidFill>
              <a:srgbClr val="4EC9D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01768" y="804672"/>
            <a:ext cx="292608" cy="292608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5367528" y="80467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EC9DE"/>
                </a:solidFill>
              </a:rPr>
              <a:t>Civilt</a:t>
            </a:r>
            <a:endParaRPr lang="en-US" sz="115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0056" y="1261872"/>
            <a:ext cx="274320" cy="274320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5385816" y="1243584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EC9DE"/>
                </a:solidFill>
              </a:rPr>
              <a:t>Räddningsinsatser</a:t>
            </a:r>
            <a:endParaRPr lang="en-US" sz="950" dirty="0"/>
          </a:p>
        </p:txBody>
      </p:sp>
      <p:sp>
        <p:nvSpPr>
          <p:cNvPr id="24" name="Text 15"/>
          <p:cNvSpPr/>
          <p:nvPr/>
        </p:nvSpPr>
        <p:spPr>
          <a:xfrm>
            <a:off x="5385816" y="150876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>
                <a:solidFill>
                  <a:srgbClr val="9BCCD4"/>
                </a:solidFill>
              </a:rPr>
              <a:t>Snabb utsättning av sensorer i sökområden utan att riskera räddningspersonal</a:t>
            </a:r>
            <a:endParaRPr lang="en-US" sz="85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0056" y="1975104"/>
            <a:ext cx="274320" cy="274320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5385816" y="195681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EC9DE"/>
                </a:solidFill>
              </a:rPr>
              <a:t>Miljöövervakning</a:t>
            </a:r>
            <a:endParaRPr lang="en-US" sz="950" dirty="0"/>
          </a:p>
        </p:txBody>
      </p:sp>
      <p:sp>
        <p:nvSpPr>
          <p:cNvPr id="27" name="Text 17"/>
          <p:cNvSpPr/>
          <p:nvPr/>
        </p:nvSpPr>
        <p:spPr>
          <a:xfrm>
            <a:off x="5385816" y="2221992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 err="1">
                <a:solidFill>
                  <a:srgbClr val="9BCCD4"/>
                </a:solidFill>
              </a:rPr>
              <a:t>Automatiska</a:t>
            </a:r>
            <a:r>
              <a:rPr lang="en-US" sz="850" dirty="0">
                <a:solidFill>
                  <a:srgbClr val="9BCCD4"/>
                </a:solidFill>
              </a:rPr>
              <a:t> mätstationer placerade i svårtillgänglig natur</a:t>
            </a:r>
            <a:endParaRPr lang="en-US" sz="85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20056" y="2688336"/>
            <a:ext cx="274320" cy="274320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5385816" y="2670048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EC9DE"/>
                </a:solidFill>
              </a:rPr>
              <a:t>Katastrofkommunikation</a:t>
            </a:r>
            <a:endParaRPr lang="en-US" sz="950" dirty="0"/>
          </a:p>
        </p:txBody>
      </p:sp>
      <p:sp>
        <p:nvSpPr>
          <p:cNvPr id="30" name="Text 19"/>
          <p:cNvSpPr/>
          <p:nvPr/>
        </p:nvSpPr>
        <p:spPr>
          <a:xfrm>
            <a:off x="5385816" y="2935224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>
                <a:solidFill>
                  <a:srgbClr val="9BCCD4"/>
                </a:solidFill>
              </a:rPr>
              <a:t>Nödnät byggs upp snabbt efter jordbävning eller översvämning</a:t>
            </a:r>
            <a:endParaRPr lang="en-US" sz="850" dirty="0"/>
          </a:p>
        </p:txBody>
      </p:sp>
      <p:pic>
        <p:nvPicPr>
          <p:cNvPr id="31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20056" y="3401568"/>
            <a:ext cx="274320" cy="274320"/>
          </a:xfrm>
          <a:prstGeom prst="rect">
            <a:avLst/>
          </a:prstGeom>
        </p:spPr>
      </p:pic>
      <p:sp>
        <p:nvSpPr>
          <p:cNvPr id="32" name="Text 20"/>
          <p:cNvSpPr/>
          <p:nvPr/>
        </p:nvSpPr>
        <p:spPr>
          <a:xfrm>
            <a:off x="5385816" y="3383280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EC9DE"/>
                </a:solidFill>
              </a:rPr>
              <a:t>Energiinfrastruktur</a:t>
            </a:r>
            <a:endParaRPr lang="en-US" sz="950" dirty="0"/>
          </a:p>
        </p:txBody>
      </p:sp>
      <p:sp>
        <p:nvSpPr>
          <p:cNvPr id="33" name="Text 21"/>
          <p:cNvSpPr/>
          <p:nvPr/>
        </p:nvSpPr>
        <p:spPr>
          <a:xfrm>
            <a:off x="5385816" y="364845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850" dirty="0">
                <a:solidFill>
                  <a:srgbClr val="9BCCD4"/>
                </a:solidFill>
              </a:rPr>
              <a:t>Tillfälliga sensorer vid vindkraft, kraft- och rörledningar i avlägsen terräng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535"/>
          </a:solidFill>
          <a:ln w="12700">
            <a:solidFill>
              <a:srgbClr val="1A2535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FFFFFF"/>
                </a:solidFill>
              </a:rPr>
              <a:t>VART VI SÖKER SAMARBETE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06908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8961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535"/>
                </a:solidFill>
              </a:rPr>
              <a:t>Vad vi erbjuder</a:t>
            </a:r>
            <a:endParaRPr lang="en-US" sz="12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38988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137160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Unik frihjulsmekanism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822960" y="16002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 err="1">
                <a:solidFill>
                  <a:srgbClr val="445566"/>
                </a:solidFill>
              </a:rPr>
              <a:t>Låser</a:t>
            </a:r>
            <a:r>
              <a:rPr lang="en-US" sz="850" dirty="0">
                <a:solidFill>
                  <a:srgbClr val="445566"/>
                </a:solidFill>
              </a:rPr>
              <a:t> </a:t>
            </a:r>
            <a:r>
              <a:rPr lang="en-US" sz="850" dirty="0" err="1">
                <a:solidFill>
                  <a:srgbClr val="445566"/>
                </a:solidFill>
              </a:rPr>
              <a:t>steglöst</a:t>
            </a:r>
            <a:r>
              <a:rPr lang="en-US" sz="850" dirty="0">
                <a:solidFill>
                  <a:srgbClr val="445566"/>
                </a:solidFill>
              </a:rPr>
              <a:t> och ovillkorligt, utan glapp. POC validerad.</a:t>
            </a:r>
            <a:endParaRPr lang="en-US" sz="85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2066544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22960" y="2048256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Dual-use potential</a:t>
            </a:r>
            <a:endParaRPr lang="en-US" sz="950" dirty="0"/>
          </a:p>
        </p:txBody>
      </p:sp>
      <p:sp>
        <p:nvSpPr>
          <p:cNvPr id="11" name="Text 7"/>
          <p:cNvSpPr/>
          <p:nvPr/>
        </p:nvSpPr>
        <p:spPr>
          <a:xfrm>
            <a:off x="822960" y="227685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5566"/>
                </a:solidFill>
              </a:rPr>
              <a:t>Militärt och civilt – samma grundteknologi</a:t>
            </a:r>
            <a:endParaRPr lang="en-US" sz="85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2743200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22960" y="272491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Agilt och lättrörligt</a:t>
            </a:r>
            <a:endParaRPr lang="en-US" sz="950" dirty="0"/>
          </a:p>
        </p:txBody>
      </p:sp>
      <p:sp>
        <p:nvSpPr>
          <p:cNvPr id="14" name="Text 9"/>
          <p:cNvSpPr/>
          <p:nvPr/>
        </p:nvSpPr>
        <p:spPr>
          <a:xfrm>
            <a:off x="822960" y="29535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5566"/>
                </a:solidFill>
              </a:rPr>
              <a:t>Litet projekt, snabba beslut, direktkontakt</a:t>
            </a:r>
            <a:endParaRPr lang="en-US" sz="85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3419856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22960" y="3401568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535"/>
                </a:solidFill>
              </a:rPr>
              <a:t>Oberoende av programstöd</a:t>
            </a:r>
            <a:endParaRPr lang="en-US" sz="950" dirty="0"/>
          </a:p>
        </p:txBody>
      </p:sp>
      <p:sp>
        <p:nvSpPr>
          <p:cNvPr id="17" name="Text 11"/>
          <p:cNvSpPr/>
          <p:nvPr/>
        </p:nvSpPr>
        <p:spPr>
          <a:xfrm>
            <a:off x="822960" y="36301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5566"/>
                </a:solidFill>
              </a:rPr>
              <a:t>Självfinansierat – inga offentliga ansökningsprocesser</a:t>
            </a:r>
            <a:endParaRPr lang="en-US" sz="850" dirty="0"/>
          </a:p>
        </p:txBody>
      </p:sp>
      <p:sp>
        <p:nvSpPr>
          <p:cNvPr id="18" name="Shape 12"/>
          <p:cNvSpPr/>
          <p:nvPr/>
        </p:nvSpPr>
        <p:spPr>
          <a:xfrm>
            <a:off x="4663440" y="804672"/>
            <a:ext cx="4160520" cy="4023360"/>
          </a:xfrm>
          <a:prstGeom prst="rect">
            <a:avLst/>
          </a:prstGeom>
          <a:solidFill>
            <a:srgbClr val="1A2535"/>
          </a:solidFill>
          <a:ln w="15240">
            <a:solidFill>
              <a:srgbClr val="4EC9D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19" name="Text 13"/>
          <p:cNvSpPr/>
          <p:nvPr/>
        </p:nvSpPr>
        <p:spPr>
          <a:xfrm>
            <a:off x="4846320" y="8961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EC9DE"/>
                </a:solidFill>
              </a:rPr>
              <a:t>Vad vi söker</a:t>
            </a:r>
            <a:endParaRPr lang="en-US" sz="1200" dirty="0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1389888"/>
            <a:ext cx="274320" cy="27432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5193792" y="137160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Integrationsutveckling</a:t>
            </a:r>
            <a:endParaRPr lang="en-US" sz="950" dirty="0"/>
          </a:p>
        </p:txBody>
      </p:sp>
      <p:sp>
        <p:nvSpPr>
          <p:cNvPr id="22" name="Text 15"/>
          <p:cNvSpPr/>
          <p:nvPr/>
        </p:nvSpPr>
        <p:spPr>
          <a:xfrm>
            <a:off x="5193792" y="1600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BBCCC"/>
                </a:solidFill>
              </a:rPr>
              <a:t>Mekanisk anpassning av stödben till er plattform eller sensor</a:t>
            </a:r>
            <a:endParaRPr lang="en-US" sz="850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2066544"/>
            <a:ext cx="274320" cy="27432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5193792" y="2048256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Fälttestning</a:t>
            </a:r>
            <a:endParaRPr lang="en-US" sz="950" dirty="0"/>
          </a:p>
        </p:txBody>
      </p:sp>
      <p:sp>
        <p:nvSpPr>
          <p:cNvPr id="25" name="Text 17"/>
          <p:cNvSpPr/>
          <p:nvPr/>
        </p:nvSpPr>
        <p:spPr>
          <a:xfrm>
            <a:off x="5193792" y="2276856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BBCCC"/>
                </a:solidFill>
              </a:rPr>
              <a:t>Validering i verkliga terrängförhållanden</a:t>
            </a:r>
            <a:endParaRPr lang="en-US" sz="850" dirty="0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2743200"/>
            <a:ext cx="274320" cy="27432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5193792" y="2724912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Certifieringssamarbete</a:t>
            </a:r>
            <a:endParaRPr lang="en-US" sz="950" dirty="0"/>
          </a:p>
        </p:txBody>
      </p:sp>
      <p:sp>
        <p:nvSpPr>
          <p:cNvPr id="28" name="Text 19"/>
          <p:cNvSpPr/>
          <p:nvPr/>
        </p:nvSpPr>
        <p:spPr>
          <a:xfrm>
            <a:off x="5193792" y="29535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 err="1">
                <a:solidFill>
                  <a:srgbClr val="9BBCCC"/>
                </a:solidFill>
              </a:rPr>
              <a:t>Samverkan</a:t>
            </a:r>
            <a:r>
              <a:rPr lang="en-US" sz="850" dirty="0">
                <a:solidFill>
                  <a:srgbClr val="9BBCCC"/>
                </a:solidFill>
              </a:rPr>
              <a:t> till </a:t>
            </a:r>
            <a:r>
              <a:rPr lang="en-US" sz="850" dirty="0" err="1">
                <a:solidFill>
                  <a:srgbClr val="9BBCCC"/>
                </a:solidFill>
              </a:rPr>
              <a:t>operativt</a:t>
            </a:r>
            <a:r>
              <a:rPr lang="en-US" sz="850" dirty="0">
                <a:solidFill>
                  <a:srgbClr val="9BBCCC"/>
                </a:solidFill>
              </a:rPr>
              <a:t> </a:t>
            </a:r>
            <a:r>
              <a:rPr lang="en-US" sz="850" dirty="0" err="1">
                <a:solidFill>
                  <a:srgbClr val="9BBCCC"/>
                </a:solidFill>
              </a:rPr>
              <a:t>godkännande</a:t>
            </a:r>
            <a:r>
              <a:rPr lang="en-US" sz="850" dirty="0">
                <a:solidFill>
                  <a:srgbClr val="9BBCCC"/>
                </a:solidFill>
              </a:rPr>
              <a:t> – militärt eller civilt</a:t>
            </a:r>
            <a:endParaRPr lang="en-US" sz="85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3419856"/>
            <a:ext cx="274320" cy="274320"/>
          </a:xfrm>
          <a:prstGeom prst="rect">
            <a:avLst/>
          </a:prstGeom>
        </p:spPr>
      </p:pic>
      <p:sp>
        <p:nvSpPr>
          <p:cNvPr id="30" name="Text 20"/>
          <p:cNvSpPr/>
          <p:nvPr/>
        </p:nvSpPr>
        <p:spPr>
          <a:xfrm>
            <a:off x="5193792" y="340156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Snabbt till prototyp</a:t>
            </a:r>
            <a:endParaRPr lang="en-US" sz="950" dirty="0"/>
          </a:p>
        </p:txBody>
      </p:sp>
      <p:sp>
        <p:nvSpPr>
          <p:cNvPr id="31" name="Text 21"/>
          <p:cNvSpPr/>
          <p:nvPr/>
        </p:nvSpPr>
        <p:spPr>
          <a:xfrm>
            <a:off x="5193792" y="363016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BBCCC"/>
                </a:solidFill>
              </a:rPr>
              <a:t>Mål: integration och fälttest inom 6–12 månader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5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4EC9DE"/>
          </a:solidFill>
          <a:ln w="12700">
            <a:solidFill>
              <a:srgbClr val="4EC9DE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411480"/>
            <a:ext cx="822960" cy="82296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040" y="502920"/>
            <a:ext cx="502920" cy="658368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365760" y="141732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REDO ATT UTFORSKA?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365760" y="212140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E8C170"/>
                </a:solidFill>
              </a:rPr>
              <a:t>Vi söker drönartillverkare och systemintegratörer för att ta passiva stödben från POC till produkt.</a:t>
            </a:r>
            <a:endParaRPr lang="en-US" sz="1250" dirty="0"/>
          </a:p>
        </p:txBody>
      </p:sp>
      <p:sp>
        <p:nvSpPr>
          <p:cNvPr id="7" name="Shape 3"/>
          <p:cNvSpPr/>
          <p:nvPr/>
        </p:nvSpPr>
        <p:spPr>
          <a:xfrm>
            <a:off x="365760" y="2743200"/>
            <a:ext cx="5029200" cy="0"/>
          </a:xfrm>
          <a:prstGeom prst="line">
            <a:avLst/>
          </a:prstGeom>
          <a:noFill/>
          <a:ln w="19050">
            <a:solidFill>
              <a:srgbClr val="4EC9DE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4"/>
          <p:cNvSpPr/>
          <p:nvPr/>
        </p:nvSpPr>
        <p:spPr>
          <a:xfrm>
            <a:off x="365760" y="2926080"/>
            <a:ext cx="214808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Dag Hultin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365760" y="3382830"/>
            <a:ext cx="214808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096B0"/>
                </a:solidFill>
              </a:rPr>
              <a:t>Tele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365760" y="3659898"/>
            <a:ext cx="214808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096B0"/>
                </a:solidFill>
              </a:rPr>
              <a:t>+46 72 520 0000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365760" y="4224528"/>
            <a:ext cx="214808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dirty="0">
                <a:solidFill>
                  <a:srgbClr val="4EC9DE"/>
                </a:solidFill>
              </a:rPr>
              <a:t>dag.hultin@control.se</a:t>
            </a:r>
          </a:p>
        </p:txBody>
      </p:sp>
      <p:sp>
        <p:nvSpPr>
          <p:cNvPr id="13" name="Shape 9"/>
          <p:cNvSpPr/>
          <p:nvPr/>
        </p:nvSpPr>
        <p:spPr>
          <a:xfrm>
            <a:off x="5669280" y="2834640"/>
            <a:ext cx="3154680" cy="2011680"/>
          </a:xfrm>
          <a:prstGeom prst="rect">
            <a:avLst/>
          </a:prstGeom>
          <a:solidFill>
            <a:srgbClr val="0D2030"/>
          </a:solidFill>
          <a:ln w="15240">
            <a:solidFill>
              <a:srgbClr val="E8C17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14" name="Text 10"/>
          <p:cNvSpPr/>
          <p:nvPr/>
        </p:nvSpPr>
        <p:spPr>
          <a:xfrm>
            <a:off x="5852160" y="2907792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C170"/>
                </a:solidFill>
              </a:rPr>
              <a:t>Kort sammanfattning</a:t>
            </a:r>
            <a:endParaRPr lang="en-US" sz="9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0448" y="3273552"/>
            <a:ext cx="164592" cy="16459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089904" y="3255264"/>
            <a:ext cx="2606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8D8E8"/>
                </a:solidFill>
              </a:rPr>
              <a:t>Unik </a:t>
            </a:r>
            <a:r>
              <a:rPr lang="en-US" sz="850" dirty="0" err="1">
                <a:solidFill>
                  <a:srgbClr val="C8D8E8"/>
                </a:solidFill>
              </a:rPr>
              <a:t>frihjulsmekanism</a:t>
            </a:r>
            <a:endParaRPr lang="en-US" sz="850" dirty="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0448" y="3566160"/>
            <a:ext cx="164592" cy="16459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089904" y="3547872"/>
            <a:ext cx="2606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8D8E8"/>
                </a:solidFill>
              </a:rPr>
              <a:t>Teleskopiska ben, noll energi</a:t>
            </a:r>
            <a:endParaRPr lang="en-US" sz="850" dirty="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0448" y="3858768"/>
            <a:ext cx="164592" cy="164592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089904" y="3840480"/>
            <a:ext cx="2606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8D8E8"/>
                </a:solidFill>
              </a:rPr>
              <a:t>Steglöst lås utan glapp</a:t>
            </a:r>
            <a:endParaRPr lang="en-US" sz="85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0448" y="4151376"/>
            <a:ext cx="164592" cy="164592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6089904" y="4133088"/>
            <a:ext cx="2606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8D8E8"/>
                </a:solidFill>
              </a:rPr>
              <a:t>POC validerad</a:t>
            </a:r>
            <a:endParaRPr lang="en-US" sz="85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0448" y="4443984"/>
            <a:ext cx="164592" cy="164592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6089904" y="4425696"/>
            <a:ext cx="2606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8D8E8"/>
                </a:solidFill>
              </a:rPr>
              <a:t>Dual-use: militärt &amp; civilt</a:t>
            </a:r>
            <a:endParaRPr lang="en-US" sz="850" dirty="0"/>
          </a:p>
        </p:txBody>
      </p:sp>
      <p:sp>
        <p:nvSpPr>
          <p:cNvPr id="25" name="Text 4">
            <a:extLst>
              <a:ext uri="{FF2B5EF4-FFF2-40B4-BE49-F238E27FC236}">
                <a16:creationId xmlns:a16="http://schemas.microsoft.com/office/drawing/2014/main" id="{2FF8AE5A-B5AC-ECB8-8EA9-BF4C3969E4A9}"/>
              </a:ext>
            </a:extLst>
          </p:cNvPr>
          <p:cNvSpPr/>
          <p:nvPr/>
        </p:nvSpPr>
        <p:spPr>
          <a:xfrm>
            <a:off x="3017520" y="2926080"/>
            <a:ext cx="214808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Bo Sinander</a:t>
            </a:r>
            <a:endParaRPr lang="en-US" sz="1600" dirty="0"/>
          </a:p>
        </p:txBody>
      </p:sp>
      <p:sp>
        <p:nvSpPr>
          <p:cNvPr id="26" name="Text 5">
            <a:extLst>
              <a:ext uri="{FF2B5EF4-FFF2-40B4-BE49-F238E27FC236}">
                <a16:creationId xmlns:a16="http://schemas.microsoft.com/office/drawing/2014/main" id="{92871776-1E0F-368D-5C39-88EE762FF574}"/>
              </a:ext>
            </a:extLst>
          </p:cNvPr>
          <p:cNvSpPr/>
          <p:nvPr/>
        </p:nvSpPr>
        <p:spPr>
          <a:xfrm>
            <a:off x="3017520" y="3382830"/>
            <a:ext cx="214808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096B0"/>
                </a:solidFill>
              </a:rPr>
              <a:t>Tele och Signal</a:t>
            </a:r>
            <a:endParaRPr lang="en-US" sz="1100" dirty="0"/>
          </a:p>
        </p:txBody>
      </p:sp>
      <p:sp>
        <p:nvSpPr>
          <p:cNvPr id="28" name="Text 7">
            <a:extLst>
              <a:ext uri="{FF2B5EF4-FFF2-40B4-BE49-F238E27FC236}">
                <a16:creationId xmlns:a16="http://schemas.microsoft.com/office/drawing/2014/main" id="{AE466E38-331F-F279-94DA-3F00F765A150}"/>
              </a:ext>
            </a:extLst>
          </p:cNvPr>
          <p:cNvSpPr/>
          <p:nvPr/>
        </p:nvSpPr>
        <p:spPr>
          <a:xfrm>
            <a:off x="3017520" y="3659898"/>
            <a:ext cx="214808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096B0"/>
                </a:solidFill>
              </a:rPr>
              <a:t>+46 70 550 0000</a:t>
            </a:r>
            <a:endParaRPr lang="en-US" sz="1100" dirty="0"/>
          </a:p>
        </p:txBody>
      </p:sp>
      <p:sp>
        <p:nvSpPr>
          <p:cNvPr id="29" name="Text 8">
            <a:extLst>
              <a:ext uri="{FF2B5EF4-FFF2-40B4-BE49-F238E27FC236}">
                <a16:creationId xmlns:a16="http://schemas.microsoft.com/office/drawing/2014/main" id="{3057A7D4-58C8-1745-CEC8-F75BF56686D5}"/>
              </a:ext>
            </a:extLst>
          </p:cNvPr>
          <p:cNvSpPr/>
          <p:nvPr/>
        </p:nvSpPr>
        <p:spPr>
          <a:xfrm>
            <a:off x="3017520" y="4224528"/>
            <a:ext cx="214808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dirty="0">
                <a:solidFill>
                  <a:srgbClr val="4EC9DE"/>
                </a:solidFill>
              </a:rPr>
              <a:t>bo.sinander@control.se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682</Words>
  <Application>Microsoft Office PowerPoint</Application>
  <PresentationFormat>On-screen Show (16:9)</PresentationFormat>
  <Paragraphs>121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Passiva stödben för drönare</dc:title>
  <dc:subject>PptxGenJS Presentation</dc:subject>
  <dc:creator>PptxGenJS</dc:creator>
  <cp:lastModifiedBy>Bo Johan Sinander</cp:lastModifiedBy>
  <cp:revision>2</cp:revision>
  <dcterms:created xsi:type="dcterms:W3CDTF">2026-04-17T07:36:30Z</dcterms:created>
  <dcterms:modified xsi:type="dcterms:W3CDTF">2026-04-17T08:19:13Z</dcterms:modified>
</cp:coreProperties>
</file>