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1"/>
  </p:notesMasterIdLst>
  <p:sldIdLst>
    <p:sldId id="256" r:id="rId2"/>
    <p:sldId id="266" r:id="rId3"/>
    <p:sldId id="267" r:id="rId4"/>
    <p:sldId id="268" r:id="rId5"/>
    <p:sldId id="265" r:id="rId6"/>
    <p:sldId id="269" r:id="rId7"/>
    <p:sldId id="260" r:id="rId8"/>
    <p:sldId id="261" r:id="rId9"/>
    <p:sldId id="262" r:id="rId10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C729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54" d="100"/>
          <a:sy n="154" d="100"/>
        </p:scale>
        <p:origin x="134" y="19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647968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10" Type="http://schemas.openxmlformats.org/officeDocument/2006/relationships/image" Target="../media/image12.png"/><Relationship Id="rId4" Type="http://schemas.openxmlformats.org/officeDocument/2006/relationships/image" Target="../media/image6.png"/><Relationship Id="rId9" Type="http://schemas.openxmlformats.org/officeDocument/2006/relationships/image" Target="../media/image11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5.png"/><Relationship Id="rId5" Type="http://schemas.openxmlformats.org/officeDocument/2006/relationships/image" Target="../media/image14.png"/><Relationship Id="rId4" Type="http://schemas.openxmlformats.org/officeDocument/2006/relationships/image" Target="../media/image10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1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1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65A8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>
            <a:extLst>
              <a:ext uri="{FF2B5EF4-FFF2-40B4-BE49-F238E27FC236}">
                <a16:creationId xmlns:a16="http://schemas.microsoft.com/office/drawing/2014/main" id="{D38E62A8-88A1-A04F-7C14-68ADBED3A34D}"/>
              </a:ext>
            </a:extLst>
          </p:cNvPr>
          <p:cNvGrpSpPr/>
          <p:nvPr/>
        </p:nvGrpSpPr>
        <p:grpSpPr>
          <a:xfrm>
            <a:off x="731520" y="1450571"/>
            <a:ext cx="960120" cy="1579418"/>
            <a:chOff x="731520" y="1371600"/>
            <a:chExt cx="960120" cy="1737360"/>
          </a:xfrm>
        </p:grpSpPr>
        <p:sp>
          <p:nvSpPr>
            <p:cNvPr id="2" name="Shape 0"/>
            <p:cNvSpPr/>
            <p:nvPr/>
          </p:nvSpPr>
          <p:spPr>
            <a:xfrm>
              <a:off x="731520" y="1371600"/>
              <a:ext cx="640080" cy="640080"/>
            </a:xfrm>
            <a:prstGeom prst="hexagon">
              <a:avLst/>
            </a:prstGeom>
            <a:solidFill>
              <a:srgbClr val="065A82"/>
            </a:solidFill>
            <a:ln w="25400">
              <a:solidFill>
                <a:srgbClr val="FFFFFF"/>
              </a:solidFill>
              <a:prstDash val="solid"/>
            </a:ln>
          </p:spPr>
          <p:txBody>
            <a:bodyPr/>
            <a:lstStyle/>
            <a:p>
              <a:endParaRPr lang="sv-SE"/>
            </a:p>
          </p:txBody>
        </p:sp>
        <p:pic>
          <p:nvPicPr>
            <p:cNvPr id="3" name="Image 0" descr="preencoded.png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891540" y="1531620"/>
              <a:ext cx="320040" cy="320040"/>
            </a:xfrm>
            <a:prstGeom prst="rect">
              <a:avLst/>
            </a:prstGeom>
          </p:spPr>
        </p:pic>
        <p:sp>
          <p:nvSpPr>
            <p:cNvPr id="4" name="Shape 1"/>
            <p:cNvSpPr/>
            <p:nvPr/>
          </p:nvSpPr>
          <p:spPr>
            <a:xfrm>
              <a:off x="1051560" y="1920240"/>
              <a:ext cx="640080" cy="640080"/>
            </a:xfrm>
            <a:prstGeom prst="hexagon">
              <a:avLst/>
            </a:prstGeom>
            <a:solidFill>
              <a:srgbClr val="065A82"/>
            </a:solidFill>
            <a:ln w="25400">
              <a:solidFill>
                <a:srgbClr val="FFFFFF"/>
              </a:solidFill>
              <a:prstDash val="solid"/>
            </a:ln>
          </p:spPr>
          <p:txBody>
            <a:bodyPr/>
            <a:lstStyle/>
            <a:p>
              <a:endParaRPr lang="sv-SE"/>
            </a:p>
          </p:txBody>
        </p:sp>
        <p:pic>
          <p:nvPicPr>
            <p:cNvPr id="5" name="Image 1"/>
            <p:cNvPicPr>
              <a:picLocks noChangeAspect="1"/>
            </p:cNvPicPr>
            <p:nvPr/>
          </p:nvPicPr>
          <p:blipFill>
            <a:blip r:embed="rId4"/>
            <a:srcRect/>
            <a:stretch/>
          </p:blipFill>
          <p:spPr>
            <a:xfrm>
              <a:off x="1214599" y="2080260"/>
              <a:ext cx="314001" cy="320040"/>
            </a:xfrm>
            <a:prstGeom prst="rect">
              <a:avLst/>
            </a:prstGeom>
          </p:spPr>
        </p:pic>
        <p:sp>
          <p:nvSpPr>
            <p:cNvPr id="6" name="Shape 2"/>
            <p:cNvSpPr/>
            <p:nvPr/>
          </p:nvSpPr>
          <p:spPr>
            <a:xfrm>
              <a:off x="731520" y="2468880"/>
              <a:ext cx="640080" cy="640080"/>
            </a:xfrm>
            <a:prstGeom prst="hexagon">
              <a:avLst/>
            </a:prstGeom>
            <a:solidFill>
              <a:srgbClr val="065A82"/>
            </a:solidFill>
            <a:ln w="25400">
              <a:solidFill>
                <a:srgbClr val="FFFFFF"/>
              </a:solidFill>
              <a:prstDash val="solid"/>
            </a:ln>
          </p:spPr>
          <p:txBody>
            <a:bodyPr/>
            <a:lstStyle/>
            <a:p>
              <a:endParaRPr lang="sv-SE"/>
            </a:p>
          </p:txBody>
        </p:sp>
        <p:pic>
          <p:nvPicPr>
            <p:cNvPr id="7" name="Image 2" descr="preencoded.png"/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891540" y="2628900"/>
              <a:ext cx="320040" cy="320040"/>
            </a:xfrm>
            <a:prstGeom prst="rect">
              <a:avLst/>
            </a:prstGeom>
          </p:spPr>
        </p:pic>
      </p:grpSp>
      <p:sp>
        <p:nvSpPr>
          <p:cNvPr id="10" name="Text 5"/>
          <p:cNvSpPr/>
          <p:nvPr/>
        </p:nvSpPr>
        <p:spPr>
          <a:xfrm>
            <a:off x="2743200" y="4572000"/>
            <a:ext cx="3172867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sz="1400" dirty="0"/>
          </a:p>
        </p:txBody>
      </p:sp>
      <p:sp>
        <p:nvSpPr>
          <p:cNvPr id="13" name="Text 3">
            <a:extLst>
              <a:ext uri="{FF2B5EF4-FFF2-40B4-BE49-F238E27FC236}">
                <a16:creationId xmlns:a16="http://schemas.microsoft.com/office/drawing/2014/main" id="{48174D21-D8EE-F295-7A3F-58ACC1C93ACC}"/>
              </a:ext>
            </a:extLst>
          </p:cNvPr>
          <p:cNvSpPr/>
          <p:nvPr/>
        </p:nvSpPr>
        <p:spPr>
          <a:xfrm>
            <a:off x="2743200" y="1645920"/>
            <a:ext cx="59436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4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Passive Landing Legs</a:t>
            </a:r>
            <a:endParaRPr lang="en-US" sz="4400" dirty="0"/>
          </a:p>
        </p:txBody>
      </p:sp>
      <p:sp>
        <p:nvSpPr>
          <p:cNvPr id="14" name="Text 4">
            <a:extLst>
              <a:ext uri="{FF2B5EF4-FFF2-40B4-BE49-F238E27FC236}">
                <a16:creationId xmlns:a16="http://schemas.microsoft.com/office/drawing/2014/main" id="{9DA8C133-95E9-141C-65A5-C83665903348}"/>
              </a:ext>
            </a:extLst>
          </p:cNvPr>
          <p:cNvSpPr/>
          <p:nvPr/>
        </p:nvSpPr>
        <p:spPr>
          <a:xfrm>
            <a:off x="2743200" y="2468880"/>
            <a:ext cx="5943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24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 Eclipse Deployment</a:t>
            </a:r>
            <a:endParaRPr lang="en-US" sz="2400" dirty="0"/>
          </a:p>
        </p:txBody>
      </p:sp>
      <p:sp>
        <p:nvSpPr>
          <p:cNvPr id="15" name="Text 5">
            <a:extLst>
              <a:ext uri="{FF2B5EF4-FFF2-40B4-BE49-F238E27FC236}">
                <a16:creationId xmlns:a16="http://schemas.microsoft.com/office/drawing/2014/main" id="{B4435C10-F5C3-8A02-AD12-96EF2E01D41C}"/>
              </a:ext>
            </a:extLst>
          </p:cNvPr>
          <p:cNvSpPr/>
          <p:nvPr/>
        </p:nvSpPr>
        <p:spPr>
          <a:xfrm>
            <a:off x="2743200" y="2926080"/>
            <a:ext cx="5943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600" i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Drone-deployed anti-drone systems in any terrain</a:t>
            </a:r>
            <a:endParaRPr lang="en-US" sz="1600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600" b="1" dirty="0">
                <a:solidFill>
                  <a:srgbClr val="065A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Current Eclipse Deployment Challenges</a:t>
            </a:r>
            <a:endParaRPr lang="en-US" sz="3600" dirty="0"/>
          </a:p>
        </p:txBody>
      </p:sp>
      <p:sp>
        <p:nvSpPr>
          <p:cNvPr id="3" name="Shape 1"/>
          <p:cNvSpPr/>
          <p:nvPr/>
        </p:nvSpPr>
        <p:spPr>
          <a:xfrm>
            <a:off x="457200" y="1097280"/>
            <a:ext cx="8229600" cy="0"/>
          </a:xfrm>
          <a:prstGeom prst="line">
            <a:avLst/>
          </a:prstGeom>
          <a:noFill/>
          <a:ln w="25400">
            <a:solidFill>
              <a:srgbClr val="1C7293"/>
            </a:solidFill>
            <a:prstDash val="solid"/>
          </a:ln>
        </p:spPr>
        <p:txBody>
          <a:bodyPr/>
          <a:lstStyle/>
          <a:p>
            <a:endParaRPr lang="sv-SE"/>
          </a:p>
        </p:txBody>
      </p:sp>
      <p:pic>
        <p:nvPicPr>
          <p:cNvPr id="4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0080" y="1600200"/>
            <a:ext cx="365760" cy="36576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1188720" y="1645920"/>
            <a:ext cx="6858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Heavy Manual Setup</a:t>
            </a:r>
            <a:endParaRPr lang="en-US" sz="1800" dirty="0"/>
          </a:p>
        </p:txBody>
      </p:sp>
      <p:sp>
        <p:nvSpPr>
          <p:cNvPr id="6" name="Text 3"/>
          <p:cNvSpPr/>
          <p:nvPr/>
        </p:nvSpPr>
        <p:spPr>
          <a:xfrm>
            <a:off x="1188720" y="1965960"/>
            <a:ext cx="6858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Eclipse weighs 30 kg with tripod - requires personnel to carry and manually position in field</a:t>
            </a:r>
            <a:endParaRPr lang="en-US" sz="1400" dirty="0"/>
          </a:p>
        </p:txBody>
      </p:sp>
      <p:pic>
        <p:nvPicPr>
          <p:cNvPr id="7" name="Image 1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0080" y="2468880"/>
            <a:ext cx="365760" cy="365760"/>
          </a:xfrm>
          <a:prstGeom prst="rect">
            <a:avLst/>
          </a:prstGeom>
        </p:spPr>
      </p:pic>
      <p:sp>
        <p:nvSpPr>
          <p:cNvPr id="8" name="Text 4"/>
          <p:cNvSpPr/>
          <p:nvPr/>
        </p:nvSpPr>
        <p:spPr>
          <a:xfrm>
            <a:off x="1188720" y="2514600"/>
            <a:ext cx="6858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Limited Deployment Speed</a:t>
            </a:r>
            <a:endParaRPr lang="en-US" sz="1800" dirty="0"/>
          </a:p>
        </p:txBody>
      </p:sp>
      <p:sp>
        <p:nvSpPr>
          <p:cNvPr id="9" name="Text 5"/>
          <p:cNvSpPr/>
          <p:nvPr/>
        </p:nvSpPr>
        <p:spPr>
          <a:xfrm>
            <a:off x="1188720" y="2834640"/>
            <a:ext cx="6858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Manual setup takes time - limits number of positions that can be established per day</a:t>
            </a:r>
            <a:endParaRPr lang="en-US" sz="1400" dirty="0"/>
          </a:p>
        </p:txBody>
      </p:sp>
      <p:pic>
        <p:nvPicPr>
          <p:cNvPr id="10" name="Image 2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0080" y="3337560"/>
            <a:ext cx="365760" cy="365760"/>
          </a:xfrm>
          <a:prstGeom prst="rect">
            <a:avLst/>
          </a:prstGeom>
        </p:spPr>
      </p:pic>
      <p:sp>
        <p:nvSpPr>
          <p:cNvPr id="11" name="Text 6"/>
          <p:cNvSpPr/>
          <p:nvPr/>
        </p:nvSpPr>
        <p:spPr>
          <a:xfrm>
            <a:off x="1188720" y="3383280"/>
            <a:ext cx="6858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Personnel Risk</a:t>
            </a:r>
            <a:endParaRPr lang="en-US" sz="1800" dirty="0"/>
          </a:p>
        </p:txBody>
      </p:sp>
      <p:sp>
        <p:nvSpPr>
          <p:cNvPr id="12" name="Text 7"/>
          <p:cNvSpPr/>
          <p:nvPr/>
        </p:nvSpPr>
        <p:spPr>
          <a:xfrm>
            <a:off x="1188720" y="3703320"/>
            <a:ext cx="6858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Soldiers must physically access deployment location, increasing exposure in contested areas</a:t>
            </a:r>
            <a:endParaRPr lang="en-US" sz="1400" dirty="0"/>
          </a:p>
        </p:txBody>
      </p:sp>
      <p:pic>
        <p:nvPicPr>
          <p:cNvPr id="13" name="Image 3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0080" y="4206240"/>
            <a:ext cx="365760" cy="365760"/>
          </a:xfrm>
          <a:prstGeom prst="rect">
            <a:avLst/>
          </a:prstGeom>
        </p:spPr>
      </p:pic>
      <p:sp>
        <p:nvSpPr>
          <p:cNvPr id="14" name="Text 8"/>
          <p:cNvSpPr/>
          <p:nvPr/>
        </p:nvSpPr>
        <p:spPr>
          <a:xfrm>
            <a:off x="1188720" y="4251960"/>
            <a:ext cx="6858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Terrain Limitations</a:t>
            </a:r>
            <a:endParaRPr lang="en-US" sz="1800" dirty="0"/>
          </a:p>
        </p:txBody>
      </p:sp>
      <p:sp>
        <p:nvSpPr>
          <p:cNvPr id="15" name="Text 9"/>
          <p:cNvSpPr/>
          <p:nvPr/>
        </p:nvSpPr>
        <p:spPr>
          <a:xfrm>
            <a:off x="1188720" y="4572000"/>
            <a:ext cx="6858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Current tripod requires relatively flat ground and manual leveling adjustment.</a:t>
            </a:r>
          </a:p>
          <a:p>
            <a:pPr marL="0" indent="0">
              <a:buNone/>
            </a:pPr>
            <a:endParaRPr lang="en-US" sz="1400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35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85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1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"/>
                            </p:stCondLst>
                            <p:childTnLst>
                              <p:par>
                                <p:cTn id="2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1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00"/>
                            </p:stCondLst>
                            <p:childTnLst>
                              <p:par>
                                <p:cTn id="3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1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00"/>
                            </p:stCondLst>
                            <p:childTnLst>
                              <p:par>
                                <p:cTn id="4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8" grpId="0" animBg="1"/>
      <p:bldP spid="9" grpId="0" animBg="1"/>
      <p:bldP spid="11" grpId="0" animBg="1"/>
      <p:bldP spid="12" grpId="0" animBg="1"/>
      <p:bldP spid="14" grpId="0" animBg="1"/>
      <p:bldP spid="1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13">
            <a:extLst>
              <a:ext uri="{FF2B5EF4-FFF2-40B4-BE49-F238E27FC236}">
                <a16:creationId xmlns:a16="http://schemas.microsoft.com/office/drawing/2014/main" id="{15AACF0F-8244-5FF5-DB67-29318FD290BA}"/>
              </a:ext>
            </a:extLst>
          </p:cNvPr>
          <p:cNvSpPr/>
          <p:nvPr/>
        </p:nvSpPr>
        <p:spPr>
          <a:xfrm>
            <a:off x="457200" y="4434840"/>
            <a:ext cx="8229600" cy="640080"/>
          </a:xfrm>
          <a:prstGeom prst="rect">
            <a:avLst/>
          </a:prstGeom>
          <a:solidFill>
            <a:schemeClr val="tx2">
              <a:lumMod val="20000"/>
              <a:lumOff val="80000"/>
              <a:alpha val="90000"/>
            </a:schemeClr>
          </a:solidFill>
          <a:ln w="25400">
            <a:solidFill>
              <a:schemeClr val="accent1"/>
            </a:solidFill>
            <a:prstDash val="solid"/>
          </a:ln>
        </p:spPr>
        <p:txBody>
          <a:bodyPr/>
          <a:lstStyle/>
          <a:p>
            <a:endParaRPr lang="sv-SE"/>
          </a:p>
        </p:txBody>
      </p:sp>
      <p:sp>
        <p:nvSpPr>
          <p:cNvPr id="3" name="Text 0"/>
          <p:cNvSpPr/>
          <p:nvPr/>
        </p:nvSpPr>
        <p:spPr>
          <a:xfrm>
            <a:off x="1005840" y="365760"/>
            <a:ext cx="76809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3600" b="1" dirty="0">
                <a:solidFill>
                  <a:srgbClr val="065A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Drone-Deployed Eclipse with Passive Landing Legs</a:t>
            </a:r>
            <a:endParaRPr lang="en-US" sz="3600" dirty="0"/>
          </a:p>
        </p:txBody>
      </p:sp>
      <p:sp>
        <p:nvSpPr>
          <p:cNvPr id="4" name="Text 1"/>
          <p:cNvSpPr/>
          <p:nvPr/>
        </p:nvSpPr>
        <p:spPr>
          <a:xfrm>
            <a:off x="457200" y="91440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6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Autonomous deployment and retrieval</a:t>
            </a:r>
            <a:endParaRPr lang="en-US" sz="1600" dirty="0"/>
          </a:p>
        </p:txBody>
      </p:sp>
      <p:sp>
        <p:nvSpPr>
          <p:cNvPr id="5" name="Shape 2"/>
          <p:cNvSpPr/>
          <p:nvPr/>
        </p:nvSpPr>
        <p:spPr>
          <a:xfrm>
            <a:off x="457200" y="1371600"/>
            <a:ext cx="8229600" cy="0"/>
          </a:xfrm>
          <a:prstGeom prst="line">
            <a:avLst/>
          </a:prstGeom>
          <a:noFill/>
          <a:ln w="25400">
            <a:solidFill>
              <a:srgbClr val="1C7293"/>
            </a:solidFill>
            <a:prstDash val="solid"/>
          </a:ln>
        </p:spPr>
        <p:txBody>
          <a:bodyPr/>
          <a:lstStyle/>
          <a:p>
            <a:endParaRPr lang="sv-SE"/>
          </a:p>
        </p:txBody>
      </p:sp>
      <p:sp>
        <p:nvSpPr>
          <p:cNvPr id="6" name="Text 3"/>
          <p:cNvSpPr/>
          <p:nvPr/>
        </p:nvSpPr>
        <p:spPr>
          <a:xfrm>
            <a:off x="457200" y="1554480"/>
            <a:ext cx="38404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0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Manual Tripod Setup</a:t>
            </a:r>
            <a:endParaRPr lang="en-US" sz="2000" dirty="0"/>
          </a:p>
        </p:txBody>
      </p:sp>
      <p:sp>
        <p:nvSpPr>
          <p:cNvPr id="7" name="Text 4"/>
          <p:cNvSpPr/>
          <p:nvPr/>
        </p:nvSpPr>
        <p:spPr>
          <a:xfrm>
            <a:off x="4846320" y="1554480"/>
            <a:ext cx="38404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0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Passive Landing Legs</a:t>
            </a:r>
            <a:endParaRPr lang="en-US" sz="2000" dirty="0"/>
          </a:p>
        </p:txBody>
      </p:sp>
      <p:pic>
        <p:nvPicPr>
          <p:cNvPr id="8" name="Image 1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" y="2103120"/>
            <a:ext cx="320040" cy="320040"/>
          </a:xfrm>
          <a:prstGeom prst="rect">
            <a:avLst/>
          </a:prstGeom>
        </p:spPr>
      </p:pic>
      <p:sp>
        <p:nvSpPr>
          <p:cNvPr id="9" name="Text 5"/>
          <p:cNvSpPr/>
          <p:nvPr/>
        </p:nvSpPr>
        <p:spPr>
          <a:xfrm>
            <a:off x="914400" y="2103120"/>
            <a:ext cx="3200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Requires personnel to carry and position 30 kg system</a:t>
            </a:r>
            <a:endParaRPr lang="en-US" sz="1400" dirty="0"/>
          </a:p>
        </p:txBody>
      </p:sp>
      <p:pic>
        <p:nvPicPr>
          <p:cNvPr id="10" name="Image 2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200" y="2697480"/>
            <a:ext cx="320040" cy="320040"/>
          </a:xfrm>
          <a:prstGeom prst="rect">
            <a:avLst/>
          </a:prstGeom>
        </p:spPr>
      </p:pic>
      <p:sp>
        <p:nvSpPr>
          <p:cNvPr id="11" name="Text 6"/>
          <p:cNvSpPr/>
          <p:nvPr/>
        </p:nvSpPr>
        <p:spPr>
          <a:xfrm>
            <a:off x="914400" y="2697480"/>
            <a:ext cx="3200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Manual setup and leveling takes time per position</a:t>
            </a:r>
            <a:endParaRPr lang="en-US" sz="1400" dirty="0"/>
          </a:p>
        </p:txBody>
      </p:sp>
      <p:pic>
        <p:nvPicPr>
          <p:cNvPr id="12" name="Image 3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7200" y="3291840"/>
            <a:ext cx="320040" cy="320040"/>
          </a:xfrm>
          <a:prstGeom prst="rect">
            <a:avLst/>
          </a:prstGeom>
        </p:spPr>
      </p:pic>
      <p:sp>
        <p:nvSpPr>
          <p:cNvPr id="13" name="Text 7"/>
          <p:cNvSpPr/>
          <p:nvPr/>
        </p:nvSpPr>
        <p:spPr>
          <a:xfrm>
            <a:off x="914400" y="3291840"/>
            <a:ext cx="3200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Three-point tripod requires relatively flat ground</a:t>
            </a:r>
            <a:endParaRPr lang="en-US" sz="1400" dirty="0"/>
          </a:p>
        </p:txBody>
      </p:sp>
      <p:pic>
        <p:nvPicPr>
          <p:cNvPr id="14" name="Image 4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" y="3886200"/>
            <a:ext cx="320040" cy="320040"/>
          </a:xfrm>
          <a:prstGeom prst="rect">
            <a:avLst/>
          </a:prstGeom>
        </p:spPr>
      </p:pic>
      <p:sp>
        <p:nvSpPr>
          <p:cNvPr id="15" name="Text 8"/>
          <p:cNvSpPr/>
          <p:nvPr/>
        </p:nvSpPr>
        <p:spPr>
          <a:xfrm>
            <a:off x="914400" y="3886200"/>
            <a:ext cx="3200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Personnel must access deployment site directly</a:t>
            </a:r>
            <a:endParaRPr lang="en-US" sz="1400" dirty="0"/>
          </a:p>
        </p:txBody>
      </p:sp>
      <p:pic>
        <p:nvPicPr>
          <p:cNvPr id="16" name="Image 5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846320" y="2103120"/>
            <a:ext cx="320040" cy="320040"/>
          </a:xfrm>
          <a:prstGeom prst="rect">
            <a:avLst/>
          </a:prstGeom>
        </p:spPr>
      </p:pic>
      <p:sp>
        <p:nvSpPr>
          <p:cNvPr id="17" name="Text 9"/>
          <p:cNvSpPr/>
          <p:nvPr/>
        </p:nvSpPr>
        <p:spPr>
          <a:xfrm>
            <a:off x="5303520" y="2103120"/>
            <a:ext cx="3200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Drone carries and places payload - no manual handling</a:t>
            </a:r>
            <a:endParaRPr lang="en-US" sz="1400" dirty="0"/>
          </a:p>
        </p:txBody>
      </p:sp>
      <p:pic>
        <p:nvPicPr>
          <p:cNvPr id="18" name="Image 6" descr="preencoded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846320" y="2697480"/>
            <a:ext cx="320040" cy="320040"/>
          </a:xfrm>
          <a:prstGeom prst="rect">
            <a:avLst/>
          </a:prstGeom>
        </p:spPr>
      </p:pic>
      <p:sp>
        <p:nvSpPr>
          <p:cNvPr id="19" name="Text 10"/>
          <p:cNvSpPr/>
          <p:nvPr/>
        </p:nvSpPr>
        <p:spPr>
          <a:xfrm>
            <a:off x="5303520" y="2697480"/>
            <a:ext cx="3200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Instant deployment - no setup time required</a:t>
            </a:r>
            <a:endParaRPr lang="en-US" sz="1400" dirty="0"/>
          </a:p>
        </p:txBody>
      </p:sp>
      <p:pic>
        <p:nvPicPr>
          <p:cNvPr id="20" name="Image 7" descr="preencoded.png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846320" y="3291840"/>
            <a:ext cx="320040" cy="320040"/>
          </a:xfrm>
          <a:prstGeom prst="rect">
            <a:avLst/>
          </a:prstGeom>
        </p:spPr>
      </p:pic>
      <p:sp>
        <p:nvSpPr>
          <p:cNvPr id="21" name="Text 11"/>
          <p:cNvSpPr/>
          <p:nvPr/>
        </p:nvSpPr>
        <p:spPr>
          <a:xfrm>
            <a:off x="5303520" y="3291840"/>
            <a:ext cx="3200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Any number of legs adapt to terrain automatically</a:t>
            </a:r>
            <a:endParaRPr lang="en-US" sz="1400" dirty="0"/>
          </a:p>
        </p:txBody>
      </p:sp>
      <p:pic>
        <p:nvPicPr>
          <p:cNvPr id="22" name="Image 8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846320" y="3886200"/>
            <a:ext cx="320040" cy="320040"/>
          </a:xfrm>
          <a:prstGeom prst="rect">
            <a:avLst/>
          </a:prstGeom>
        </p:spPr>
      </p:pic>
      <p:sp>
        <p:nvSpPr>
          <p:cNvPr id="23" name="Text 12"/>
          <p:cNvSpPr/>
          <p:nvPr/>
        </p:nvSpPr>
        <p:spPr>
          <a:xfrm>
            <a:off x="5303520" y="3886200"/>
            <a:ext cx="3200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Deploy remotely - no personnel exposure</a:t>
            </a:r>
            <a:endParaRPr lang="en-US" sz="1400" dirty="0"/>
          </a:p>
        </p:txBody>
      </p:sp>
      <p:sp>
        <p:nvSpPr>
          <p:cNvPr id="25" name="Text 14"/>
          <p:cNvSpPr/>
          <p:nvPr/>
        </p:nvSpPr>
        <p:spPr>
          <a:xfrm>
            <a:off x="640080" y="4572000"/>
            <a:ext cx="78638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Result: </a:t>
            </a:r>
            <a:r>
              <a:rPr lang="en-US" sz="15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Faster deployment, greater coverage, reduced risk, operates in previously inaccessible terrain.</a:t>
            </a:r>
            <a:endParaRPr lang="en-US" sz="1500" dirty="0"/>
          </a:p>
        </p:txBody>
      </p:sp>
      <p:sp>
        <p:nvSpPr>
          <p:cNvPr id="26" name="Half Frame 25">
            <a:extLst>
              <a:ext uri="{FF2B5EF4-FFF2-40B4-BE49-F238E27FC236}">
                <a16:creationId xmlns:a16="http://schemas.microsoft.com/office/drawing/2014/main" id="{2EA9B9EB-1B2B-E60B-30D8-597E731890E5}"/>
              </a:ext>
            </a:extLst>
          </p:cNvPr>
          <p:cNvSpPr/>
          <p:nvPr/>
        </p:nvSpPr>
        <p:spPr>
          <a:xfrm rot="2652005">
            <a:off x="599849" y="1283911"/>
            <a:ext cx="156079" cy="153635"/>
          </a:xfrm>
          <a:prstGeom prst="halfFrame">
            <a:avLst>
              <a:gd name="adj1" fmla="val 11705"/>
              <a:gd name="adj2" fmla="val 11822"/>
            </a:avLst>
          </a:prstGeom>
          <a:solidFill>
            <a:srgbClr val="1C7293"/>
          </a:solidFill>
          <a:ln w="635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solidFill>
                <a:schemeClr val="tx1"/>
              </a:solidFill>
            </a:endParaRPr>
          </a:p>
        </p:txBody>
      </p:sp>
      <p:pic>
        <p:nvPicPr>
          <p:cNvPr id="27" name="Image 5" descr="preencoded.png">
            <a:extLst>
              <a:ext uri="{FF2B5EF4-FFF2-40B4-BE49-F238E27FC236}">
                <a16:creationId xmlns:a16="http://schemas.microsoft.com/office/drawing/2014/main" id="{AA35E899-DA80-ECCA-3FA8-EF5ED3A64C92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78529" y="787748"/>
            <a:ext cx="198719" cy="198719"/>
          </a:xfrm>
          <a:prstGeom prst="rect">
            <a:avLst/>
          </a:prstGeom>
        </p:spPr>
      </p:pic>
      <p:pic>
        <p:nvPicPr>
          <p:cNvPr id="28" name="Image 0" descr="preencoded.png">
            <a:extLst>
              <a:ext uri="{FF2B5EF4-FFF2-40B4-BE49-F238E27FC236}">
                <a16:creationId xmlns:a16="http://schemas.microsoft.com/office/drawing/2014/main" id="{70C5AB41-785E-24D3-5F3B-E7C1B7A3A093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63069" y="654150"/>
            <a:ext cx="457200" cy="45720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5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75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75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750"/>
                            </p:stCondLst>
                            <p:childTnLst>
                              <p:par>
                                <p:cTn id="1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4444E-6 -2.22222E-6 L -1.94444E-6 0.06945 " pathEditMode="relative" rAng="0" ptsTypes="AA">
                                      <p:cBhvr>
                                        <p:cTn id="15" dur="125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345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500"/>
                            </p:stCondLst>
                            <p:childTnLst>
                              <p:par>
                                <p:cTn id="21" presetID="37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44444E-6 -4.93827E-6 L 0.24428 0.04013 C 0.29549 0.04908 0.37223 0.05402 0.45191 0.05402 C 0.54306 0.05402 0.61598 0.04908 0.66719 0.04013 L 0.91164 -4.93827E-6 " pathEditMode="relative" rAng="0" ptsTypes="AAAAA">
                                      <p:cBhvr>
                                        <p:cTn id="22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5573" y="268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4500"/>
                            </p:stCondLst>
                            <p:childTnLst>
                              <p:par>
                                <p:cTn id="2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500"/>
                            </p:stCondLst>
                            <p:childTnLst>
                              <p:par>
                                <p:cTn id="9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 animBg="1"/>
      <p:bldP spid="9" grpId="0" animBg="1"/>
      <p:bldP spid="11" grpId="0" animBg="1"/>
      <p:bldP spid="13" grpId="0" animBg="1"/>
      <p:bldP spid="15" grpId="0" animBg="1"/>
      <p:bldP spid="17" grpId="0" animBg="1"/>
      <p:bldP spid="19" grpId="0" animBg="1"/>
      <p:bldP spid="21" grpId="0" animBg="1"/>
      <p:bldP spid="23" grpId="0" animBg="1"/>
      <p:bldP spid="25" grpId="0" animBg="1"/>
      <p:bldP spid="2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600" b="1" dirty="0">
                <a:solidFill>
                  <a:srgbClr val="065A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Technology: </a:t>
            </a:r>
            <a:r>
              <a:rPr lang="en-US" sz="3600" b="1" dirty="0" err="1">
                <a:solidFill>
                  <a:srgbClr val="065A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Selfadjusting</a:t>
            </a:r>
            <a:r>
              <a:rPr lang="en-US" sz="3600" b="1" dirty="0">
                <a:solidFill>
                  <a:srgbClr val="065A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3600" b="1" dirty="0" err="1">
                <a:solidFill>
                  <a:srgbClr val="065A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Oneway</a:t>
            </a:r>
            <a:r>
              <a:rPr lang="en-US" sz="3600" b="1" dirty="0">
                <a:solidFill>
                  <a:srgbClr val="065A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Clutch</a:t>
            </a:r>
            <a:endParaRPr lang="en-US" sz="3600" dirty="0"/>
          </a:p>
        </p:txBody>
      </p:sp>
      <p:sp>
        <p:nvSpPr>
          <p:cNvPr id="3" name="Shape 1"/>
          <p:cNvSpPr/>
          <p:nvPr/>
        </p:nvSpPr>
        <p:spPr>
          <a:xfrm>
            <a:off x="457200" y="1097280"/>
            <a:ext cx="8229600" cy="0"/>
          </a:xfrm>
          <a:prstGeom prst="line">
            <a:avLst/>
          </a:prstGeom>
          <a:noFill/>
          <a:ln w="25400">
            <a:solidFill>
              <a:srgbClr val="1C7293"/>
            </a:solidFill>
            <a:prstDash val="solid"/>
          </a:ln>
        </p:spPr>
        <p:txBody>
          <a:bodyPr/>
          <a:lstStyle/>
          <a:p>
            <a:endParaRPr lang="sv-SE"/>
          </a:p>
        </p:txBody>
      </p:sp>
      <p:sp>
        <p:nvSpPr>
          <p:cNvPr id="4" name="Text 2"/>
          <p:cNvSpPr/>
          <p:nvPr/>
        </p:nvSpPr>
        <p:spPr>
          <a:xfrm>
            <a:off x="457200" y="114825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1C729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How It Works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457200" y="155973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Telescopic legs with unique mechanism – extends freely to ground, then locks steplessly and unconditionally without backlash. Fully mechanical, zero energy.</a:t>
            </a:r>
            <a:endParaRPr lang="en-US" sz="1600" dirty="0"/>
          </a:p>
        </p:txBody>
      </p:sp>
      <p:sp>
        <p:nvSpPr>
          <p:cNvPr id="6" name="Shape 4"/>
          <p:cNvSpPr/>
          <p:nvPr/>
        </p:nvSpPr>
        <p:spPr>
          <a:xfrm>
            <a:off x="457200" y="2245530"/>
            <a:ext cx="8229600" cy="457200"/>
          </a:xfrm>
          <a:prstGeom prst="rect">
            <a:avLst/>
          </a:prstGeom>
          <a:solidFill>
            <a:schemeClr val="accent1">
              <a:lumMod val="20000"/>
              <a:lumOff val="80000"/>
              <a:alpha val="80000"/>
            </a:schemeClr>
          </a:solidFill>
          <a:ln w="19050">
            <a:solidFill>
              <a:schemeClr val="accent1"/>
            </a:solidFill>
          </a:ln>
        </p:spPr>
        <p:txBody>
          <a:bodyPr/>
          <a:lstStyle/>
          <a:p>
            <a:endParaRPr lang="sv-SE"/>
          </a:p>
        </p:txBody>
      </p:sp>
      <p:sp>
        <p:nvSpPr>
          <p:cNvPr id="7" name="Text 5"/>
          <p:cNvSpPr/>
          <p:nvPr/>
        </p:nvSpPr>
        <p:spPr>
          <a:xfrm>
            <a:off x="457200" y="233697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065A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Not available on the market today</a:t>
            </a:r>
            <a:endParaRPr lang="en-US" sz="1800" dirty="0"/>
          </a:p>
        </p:txBody>
      </p:sp>
      <p:sp>
        <p:nvSpPr>
          <p:cNvPr id="8" name="Text 6"/>
          <p:cNvSpPr/>
          <p:nvPr/>
        </p:nvSpPr>
        <p:spPr>
          <a:xfrm>
            <a:off x="640080" y="2885610"/>
            <a:ext cx="1828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Operation: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2560320" y="2885610"/>
            <a:ext cx="61264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Fully passive - no power, no actuators, no control systems required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640080" y="3267110"/>
            <a:ext cx="1828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Deployment: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2560320" y="3267110"/>
            <a:ext cx="61264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Gravity-assisted - legs extend and lock automatically upon ground contact</a:t>
            </a:r>
            <a:endParaRPr lang="en-US" sz="1300" dirty="0"/>
          </a:p>
        </p:txBody>
      </p:sp>
      <p:sp>
        <p:nvSpPr>
          <p:cNvPr id="12" name="Text 10"/>
          <p:cNvSpPr/>
          <p:nvPr/>
        </p:nvSpPr>
        <p:spPr>
          <a:xfrm>
            <a:off x="640080" y="3648610"/>
            <a:ext cx="1828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Locking:</a:t>
            </a:r>
            <a:endParaRPr lang="en-US" sz="1400" dirty="0"/>
          </a:p>
        </p:txBody>
      </p:sp>
      <p:sp>
        <p:nvSpPr>
          <p:cNvPr id="13" name="Text 11"/>
          <p:cNvSpPr/>
          <p:nvPr/>
        </p:nvSpPr>
        <p:spPr>
          <a:xfrm>
            <a:off x="2560320" y="3648610"/>
            <a:ext cx="61264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Stepless, instantaneous, without backlash - unlike ratchet or friction systems</a:t>
            </a:r>
            <a:endParaRPr lang="en-US" sz="1300" dirty="0"/>
          </a:p>
        </p:txBody>
      </p:sp>
      <p:sp>
        <p:nvSpPr>
          <p:cNvPr id="14" name="Text 12"/>
          <p:cNvSpPr/>
          <p:nvPr/>
        </p:nvSpPr>
        <p:spPr>
          <a:xfrm>
            <a:off x="640080" y="4030110"/>
            <a:ext cx="1828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Stability:</a:t>
            </a:r>
            <a:endParaRPr lang="en-US" sz="1400" dirty="0"/>
          </a:p>
        </p:txBody>
      </p:sp>
      <p:sp>
        <p:nvSpPr>
          <p:cNvPr id="15" name="Text 13"/>
          <p:cNvSpPr/>
          <p:nvPr/>
        </p:nvSpPr>
        <p:spPr>
          <a:xfrm>
            <a:off x="2560320" y="4030110"/>
            <a:ext cx="61264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Scalable to any number of legs (not limited to three)</a:t>
            </a:r>
            <a:endParaRPr lang="en-US" sz="1300" dirty="0"/>
          </a:p>
        </p:txBody>
      </p:sp>
      <p:sp>
        <p:nvSpPr>
          <p:cNvPr id="16" name="Text 14"/>
          <p:cNvSpPr/>
          <p:nvPr/>
        </p:nvSpPr>
        <p:spPr>
          <a:xfrm>
            <a:off x="640080" y="4411610"/>
            <a:ext cx="1828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Adaptation:</a:t>
            </a:r>
            <a:endParaRPr lang="en-US" sz="1400" dirty="0"/>
          </a:p>
        </p:txBody>
      </p:sp>
      <p:sp>
        <p:nvSpPr>
          <p:cNvPr id="17" name="Text 15"/>
          <p:cNvSpPr/>
          <p:nvPr/>
        </p:nvSpPr>
        <p:spPr>
          <a:xfrm>
            <a:off x="2560320" y="4411610"/>
            <a:ext cx="61264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Self-adjusting - continues to adapt as ground settles or yields</a:t>
            </a:r>
            <a:endParaRPr lang="en-US" sz="1300" dirty="0"/>
          </a:p>
        </p:txBody>
      </p:sp>
      <p:sp>
        <p:nvSpPr>
          <p:cNvPr id="18" name="Text 16"/>
          <p:cNvSpPr/>
          <p:nvPr/>
        </p:nvSpPr>
        <p:spPr>
          <a:xfrm>
            <a:off x="640080" y="4793110"/>
            <a:ext cx="1828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Weight:</a:t>
            </a:r>
            <a:endParaRPr lang="en-US" sz="1400" dirty="0"/>
          </a:p>
        </p:txBody>
      </p:sp>
      <p:sp>
        <p:nvSpPr>
          <p:cNvPr id="19" name="Text 17"/>
          <p:cNvSpPr/>
          <p:nvPr/>
        </p:nvSpPr>
        <p:spPr>
          <a:xfrm>
            <a:off x="2560320" y="4793110"/>
            <a:ext cx="61264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Minimal addition to system weight - primarily mechanical structure.</a:t>
            </a:r>
            <a:endParaRPr lang="en-US" sz="1300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00"/>
                            </p:stCondLst>
                            <p:childTnLst>
                              <p:par>
                                <p:cTn id="3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500"/>
                            </p:stCondLst>
                            <p:childTnLst>
                              <p:par>
                                <p:cTn id="4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500"/>
                            </p:stCondLst>
                            <p:childTnLst>
                              <p:par>
                                <p:cTn id="5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500"/>
                            </p:stCondLst>
                            <p:childTnLst>
                              <p:par>
                                <p:cTn id="6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500"/>
                            </p:stCondLst>
                            <p:childTnLst>
                              <p:par>
                                <p:cTn id="6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 name="Slide 3">
    <p:bg>
      <p:bgPr>
        <a:solidFill>
          <a:srgbClr val="F5F5F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0"/>
          <p:cNvSpPr/>
          <p:nvPr/>
        </p:nvSpPr>
        <p:spPr>
          <a:xfrm>
            <a:off x="410780" y="456874"/>
            <a:ext cx="8733219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3600" b="1" dirty="0">
                <a:solidFill>
                  <a:srgbClr val="065A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Why Passive Mechanical Locks Outperform Active Systems</a:t>
            </a:r>
            <a:endParaRPr lang="en-US" sz="3600" dirty="0"/>
          </a:p>
        </p:txBody>
      </p:sp>
      <p:sp>
        <p:nvSpPr>
          <p:cNvPr id="4" name="Text 1"/>
          <p:cNvSpPr/>
          <p:nvPr/>
        </p:nvSpPr>
        <p:spPr>
          <a:xfrm>
            <a:off x="457200" y="91440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6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Comparison of landing leg technologies</a:t>
            </a:r>
            <a:endParaRPr lang="en-US" sz="1600" dirty="0"/>
          </a:p>
        </p:txBody>
      </p:sp>
      <p:sp>
        <p:nvSpPr>
          <p:cNvPr id="6" name="Text 3"/>
          <p:cNvSpPr/>
          <p:nvPr/>
        </p:nvSpPr>
        <p:spPr>
          <a:xfrm>
            <a:off x="457200" y="1554480"/>
            <a:ext cx="38404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0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Motorized Active Systems</a:t>
            </a:r>
            <a:endParaRPr lang="en-US" sz="2000" dirty="0"/>
          </a:p>
        </p:txBody>
      </p:sp>
      <p:sp>
        <p:nvSpPr>
          <p:cNvPr id="7" name="Text 4"/>
          <p:cNvSpPr/>
          <p:nvPr/>
        </p:nvSpPr>
        <p:spPr>
          <a:xfrm>
            <a:off x="4846320" y="1554480"/>
            <a:ext cx="38404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0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Our Passive Mechanical Lock</a:t>
            </a:r>
            <a:endParaRPr lang="en-US" sz="2000" dirty="0"/>
          </a:p>
        </p:txBody>
      </p:sp>
      <p:sp>
        <p:nvSpPr>
          <p:cNvPr id="25" name="Text 14"/>
          <p:cNvSpPr/>
          <p:nvPr/>
        </p:nvSpPr>
        <p:spPr>
          <a:xfrm>
            <a:off x="640080" y="4554200"/>
            <a:ext cx="78638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/>
            <a:r>
              <a:rPr lang="en-US" sz="1400" b="1" dirty="0">
                <a:solidFill>
                  <a:srgbClr val="1C729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Higher reliability, lower cost, longer operational life — all with zero power consumption!</a:t>
            </a:r>
          </a:p>
        </p:txBody>
      </p:sp>
      <p:sp>
        <p:nvSpPr>
          <p:cNvPr id="26" name="Content Placeholder 5">
            <a:extLst>
              <a:ext uri="{FF2B5EF4-FFF2-40B4-BE49-F238E27FC236}">
                <a16:creationId xmlns:a16="http://schemas.microsoft.com/office/drawing/2014/main" id="{C231A94B-EB94-5A63-491E-266861259F53}"/>
              </a:ext>
            </a:extLst>
          </p:cNvPr>
          <p:cNvSpPr txBox="1">
            <a:spLocks/>
          </p:cNvSpPr>
          <p:nvPr/>
        </p:nvSpPr>
        <p:spPr>
          <a:xfrm>
            <a:off x="629842" y="2179437"/>
            <a:ext cx="3868340" cy="2462810"/>
          </a:xfrm>
          <a:noFill/>
          <a:ln/>
        </p:spPr>
        <p:txBody>
          <a:bodyPr wrap="square" rtlCol="0" anchor="t"/>
          <a:lstStyle>
            <a:lvl1pPr indent="0">
              <a:buNone/>
              <a:defRPr sz="140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Requires continuous electrical power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Requires continuous electrical power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Sensors vulnerable to dust, moisture, and damage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Complex control logic and software required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sv-SE" dirty="0"/>
          </a:p>
        </p:txBody>
      </p:sp>
      <p:sp>
        <p:nvSpPr>
          <p:cNvPr id="27" name="Content Placeholder 7">
            <a:extLst>
              <a:ext uri="{FF2B5EF4-FFF2-40B4-BE49-F238E27FC236}">
                <a16:creationId xmlns:a16="http://schemas.microsoft.com/office/drawing/2014/main" id="{8C8ECFDE-04F3-D7B9-4BB7-DC9BA991F475}"/>
              </a:ext>
            </a:extLst>
          </p:cNvPr>
          <p:cNvSpPr txBox="1">
            <a:spLocks/>
          </p:cNvSpPr>
          <p:nvPr/>
        </p:nvSpPr>
        <p:spPr>
          <a:xfrm>
            <a:off x="4629150" y="2179437"/>
            <a:ext cx="3887391" cy="2462810"/>
          </a:xfrm>
          <a:noFill/>
          <a:ln/>
        </p:spPr>
        <p:txBody>
          <a:bodyPr wrap="square" rtlCol="0" anchor="t"/>
          <a:lstStyle>
            <a:lvl1pPr marL="285750" indent="-285750">
              <a:buFont typeface="Arial" panose="020B0604020202020204" pitchFamily="34" charset="0"/>
              <a:buChar char="•"/>
              <a:defRPr sz="140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defRPr>
            </a:lvl1pPr>
            <a:lvl2pPr marL="742950" indent="-285750">
              <a:spcBef>
                <a:spcPct val="20000"/>
              </a:spcBef>
              <a:buFont typeface="Arial" pitchFamily="34" charset="0"/>
              <a:buChar char="–"/>
              <a:defRPr sz="2800"/>
            </a:lvl2pPr>
            <a:lvl3pPr marL="1143000" indent="-228600">
              <a:spcBef>
                <a:spcPct val="20000"/>
              </a:spcBef>
              <a:buFont typeface="Arial" pitchFamily="34" charset="0"/>
              <a:buChar char="•"/>
              <a:defRPr sz="2400"/>
            </a:lvl3pPr>
            <a:lvl4pPr marL="1600200" indent="-228600">
              <a:spcBef>
                <a:spcPct val="20000"/>
              </a:spcBef>
              <a:buFont typeface="Arial" pitchFamily="34" charset="0"/>
              <a:buChar char="–"/>
              <a:defRPr sz="2000"/>
            </a:lvl4pPr>
            <a:lvl5pPr marL="2057400" indent="-228600">
              <a:spcBef>
                <a:spcPct val="20000"/>
              </a:spcBef>
              <a:buFont typeface="Arial" pitchFamily="34" charset="0"/>
              <a:buChar char="»"/>
              <a:defRPr sz="2000"/>
            </a:lvl5pPr>
            <a:lvl6pPr marL="2514600" indent="-228600">
              <a:spcBef>
                <a:spcPct val="20000"/>
              </a:spcBef>
              <a:buFont typeface="Arial" pitchFamily="34" charset="0"/>
              <a:buChar char="•"/>
              <a:defRPr sz="2000"/>
            </a:lvl6pPr>
            <a:lvl7pPr marL="2971800" indent="-228600">
              <a:spcBef>
                <a:spcPct val="20000"/>
              </a:spcBef>
              <a:buFont typeface="Arial" pitchFamily="34" charset="0"/>
              <a:buChar char="•"/>
              <a:defRPr sz="2000"/>
            </a:lvl7pPr>
            <a:lvl8pPr marL="3429000" indent="-228600">
              <a:spcBef>
                <a:spcPct val="20000"/>
              </a:spcBef>
              <a:buFont typeface="Arial" pitchFamily="34" charset="0"/>
              <a:buChar char="•"/>
              <a:defRPr sz="2000"/>
            </a:lvl8pPr>
            <a:lvl9pPr marL="3886200" indent="-228600">
              <a:spcBef>
                <a:spcPct val="20000"/>
              </a:spcBef>
              <a:buFont typeface="Arial" pitchFamily="34" charset="0"/>
              <a:buChar char="•"/>
              <a:defRPr sz="2000"/>
            </a:lvl9pPr>
          </a:lstStyle>
          <a:p>
            <a:r>
              <a:rPr lang="en-US" dirty="0"/>
              <a:t>Zero power consumption - purely mechanical</a:t>
            </a:r>
          </a:p>
          <a:p>
            <a:endParaRPr lang="en-US" dirty="0"/>
          </a:p>
          <a:p>
            <a:r>
              <a:rPr lang="en-US" dirty="0"/>
              <a:t>‘No’ moving parts - minimal maintenance needed</a:t>
            </a:r>
          </a:p>
          <a:p>
            <a:endParaRPr lang="en-US" dirty="0"/>
          </a:p>
          <a:p>
            <a:r>
              <a:rPr lang="en-US" dirty="0"/>
              <a:t>No sensors - operates in any environment</a:t>
            </a:r>
          </a:p>
          <a:p>
            <a:endParaRPr lang="en-US" dirty="0"/>
          </a:p>
          <a:p>
            <a:r>
              <a:rPr lang="en-US" dirty="0"/>
              <a:t>Self-adjusting - no control logic needed</a:t>
            </a:r>
          </a:p>
        </p:txBody>
      </p:sp>
      <p:sp>
        <p:nvSpPr>
          <p:cNvPr id="28" name="Shape 2">
            <a:extLst>
              <a:ext uri="{FF2B5EF4-FFF2-40B4-BE49-F238E27FC236}">
                <a16:creationId xmlns:a16="http://schemas.microsoft.com/office/drawing/2014/main" id="{2F2AE11D-2016-875E-A3A1-33677E3E444E}"/>
              </a:ext>
            </a:extLst>
          </p:cNvPr>
          <p:cNvSpPr/>
          <p:nvPr/>
        </p:nvSpPr>
        <p:spPr>
          <a:xfrm>
            <a:off x="457200" y="1374618"/>
            <a:ext cx="8229600" cy="0"/>
          </a:xfrm>
          <a:prstGeom prst="line">
            <a:avLst/>
          </a:prstGeom>
          <a:noFill/>
          <a:ln w="25400">
            <a:solidFill>
              <a:srgbClr val="1C7293"/>
            </a:solidFill>
            <a:prstDash val="solid"/>
          </a:ln>
        </p:spPr>
        <p:txBody>
          <a:bodyPr/>
          <a:lstStyle/>
          <a:p>
            <a:endParaRPr lang="sv-SE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75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25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75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5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  <p:bldP spid="7" grpId="0" animBg="1"/>
      <p:bldP spid="25" grpId="0" animBg="1"/>
      <p:bldP spid="26" grpId="0" animBg="1"/>
      <p:bldP spid="2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600" b="1" dirty="0">
                <a:solidFill>
                  <a:srgbClr val="065A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Operational Benefits</a:t>
            </a:r>
            <a:endParaRPr lang="en-US" sz="3600" dirty="0"/>
          </a:p>
        </p:txBody>
      </p:sp>
      <p:sp>
        <p:nvSpPr>
          <p:cNvPr id="3" name="Shape 1"/>
          <p:cNvSpPr/>
          <p:nvPr/>
        </p:nvSpPr>
        <p:spPr>
          <a:xfrm>
            <a:off x="457200" y="1097280"/>
            <a:ext cx="8229600" cy="0"/>
          </a:xfrm>
          <a:prstGeom prst="line">
            <a:avLst/>
          </a:prstGeom>
          <a:noFill/>
          <a:ln w="25400">
            <a:solidFill>
              <a:srgbClr val="1C7293"/>
            </a:solidFill>
            <a:prstDash val="solid"/>
          </a:ln>
        </p:spPr>
        <p:txBody>
          <a:bodyPr/>
          <a:lstStyle/>
          <a:p>
            <a:endParaRPr lang="sv-SE"/>
          </a:p>
        </p:txBody>
      </p:sp>
      <p:pic>
        <p:nvPicPr>
          <p:cNvPr id="4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0080" y="1202965"/>
            <a:ext cx="411480" cy="41148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1188720" y="1294405"/>
            <a:ext cx="74980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065A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Faster Deployment</a:t>
            </a:r>
            <a:endParaRPr lang="en-US" sz="2000" dirty="0"/>
          </a:p>
        </p:txBody>
      </p:sp>
      <p:sp>
        <p:nvSpPr>
          <p:cNvPr id="6" name="Text 3"/>
          <p:cNvSpPr/>
          <p:nvPr/>
        </p:nvSpPr>
        <p:spPr>
          <a:xfrm>
            <a:off x="1188720" y="1660165"/>
            <a:ext cx="74980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Deploy multiple Eclipse units in minutes instead of hours - drone may service multiple positions per sortie</a:t>
            </a:r>
            <a:endParaRPr lang="en-US" sz="1400" dirty="0"/>
          </a:p>
        </p:txBody>
      </p:sp>
      <p:pic>
        <p:nvPicPr>
          <p:cNvPr id="7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0080" y="2163085"/>
            <a:ext cx="411480" cy="411480"/>
          </a:xfrm>
          <a:prstGeom prst="rect">
            <a:avLst/>
          </a:prstGeom>
        </p:spPr>
      </p:pic>
      <p:sp>
        <p:nvSpPr>
          <p:cNvPr id="8" name="Text 4"/>
          <p:cNvSpPr/>
          <p:nvPr/>
        </p:nvSpPr>
        <p:spPr>
          <a:xfrm>
            <a:off x="1188720" y="2254525"/>
            <a:ext cx="74980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065A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Extended Coverage</a:t>
            </a:r>
            <a:endParaRPr lang="en-US" sz="2000" dirty="0"/>
          </a:p>
        </p:txBody>
      </p:sp>
      <p:sp>
        <p:nvSpPr>
          <p:cNvPr id="9" name="Text 5"/>
          <p:cNvSpPr/>
          <p:nvPr/>
        </p:nvSpPr>
        <p:spPr>
          <a:xfrm>
            <a:off x="1188720" y="2620285"/>
            <a:ext cx="74980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Access rooftops, cliffs, dense forests - terrain previously impossible for manual setup</a:t>
            </a:r>
            <a:endParaRPr lang="en-US" sz="1400" dirty="0"/>
          </a:p>
        </p:txBody>
      </p:sp>
      <p:pic>
        <p:nvPicPr>
          <p:cNvPr id="10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40080" y="3123205"/>
            <a:ext cx="411480" cy="411480"/>
          </a:xfrm>
          <a:prstGeom prst="rect">
            <a:avLst/>
          </a:prstGeom>
        </p:spPr>
      </p:pic>
      <p:sp>
        <p:nvSpPr>
          <p:cNvPr id="11" name="Text 6"/>
          <p:cNvSpPr/>
          <p:nvPr/>
        </p:nvSpPr>
        <p:spPr>
          <a:xfrm>
            <a:off x="1188720" y="3214645"/>
            <a:ext cx="74980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065A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Reduced Personnel</a:t>
            </a:r>
            <a:endParaRPr lang="en-US" sz="2000" dirty="0"/>
          </a:p>
        </p:txBody>
      </p:sp>
      <p:sp>
        <p:nvSpPr>
          <p:cNvPr id="12" name="Text 7"/>
          <p:cNvSpPr/>
          <p:nvPr/>
        </p:nvSpPr>
        <p:spPr>
          <a:xfrm>
            <a:off x="1188720" y="3580405"/>
            <a:ext cx="74980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One drone operator replaces multiple ground teams - reallocate personnel to other critical tasks</a:t>
            </a:r>
            <a:endParaRPr lang="en-US" sz="1400" dirty="0"/>
          </a:p>
        </p:txBody>
      </p:sp>
      <p:pic>
        <p:nvPicPr>
          <p:cNvPr id="13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40080" y="4083325"/>
            <a:ext cx="411480" cy="411480"/>
          </a:xfrm>
          <a:prstGeom prst="rect">
            <a:avLst/>
          </a:prstGeom>
        </p:spPr>
      </p:pic>
      <p:sp>
        <p:nvSpPr>
          <p:cNvPr id="14" name="Text 8"/>
          <p:cNvSpPr/>
          <p:nvPr/>
        </p:nvSpPr>
        <p:spPr>
          <a:xfrm>
            <a:off x="1188720" y="4174765"/>
            <a:ext cx="74980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065A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Lower Risk</a:t>
            </a:r>
            <a:endParaRPr lang="en-US" sz="2000" dirty="0"/>
          </a:p>
        </p:txBody>
      </p:sp>
      <p:sp>
        <p:nvSpPr>
          <p:cNvPr id="15" name="Text 9"/>
          <p:cNvSpPr/>
          <p:nvPr/>
        </p:nvSpPr>
        <p:spPr>
          <a:xfrm>
            <a:off x="1188720" y="4540525"/>
            <a:ext cx="74980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 personnel exposure during deployment in contested or hazardous areas.</a:t>
            </a:r>
            <a:endParaRPr lang="en-US" sz="1400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8" grpId="0" animBg="1"/>
      <p:bldP spid="9" grpId="0" animBg="1"/>
      <p:bldP spid="11" grpId="0" animBg="1"/>
      <p:bldP spid="12" grpId="0" animBg="1"/>
      <p:bldP spid="14" grpId="0" animBg="1"/>
      <p:bldP spid="1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5F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600" b="1" dirty="0">
                <a:solidFill>
                  <a:srgbClr val="065A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Applications</a:t>
            </a:r>
            <a:endParaRPr lang="en-US" sz="3600" dirty="0"/>
          </a:p>
        </p:txBody>
      </p:sp>
      <p:sp>
        <p:nvSpPr>
          <p:cNvPr id="3" name="Shape 1"/>
          <p:cNvSpPr/>
          <p:nvPr/>
        </p:nvSpPr>
        <p:spPr>
          <a:xfrm>
            <a:off x="457200" y="1097280"/>
            <a:ext cx="8229600" cy="0"/>
          </a:xfrm>
          <a:prstGeom prst="line">
            <a:avLst/>
          </a:prstGeom>
          <a:noFill/>
          <a:ln w="25400">
            <a:solidFill>
              <a:srgbClr val="1C7293"/>
            </a:solidFill>
            <a:prstDash val="solid"/>
          </a:ln>
        </p:spPr>
        <p:txBody>
          <a:bodyPr/>
          <a:lstStyle/>
          <a:p>
            <a:endParaRPr lang="sv-SE"/>
          </a:p>
        </p:txBody>
      </p:sp>
      <p:sp>
        <p:nvSpPr>
          <p:cNvPr id="4" name="Text 2"/>
          <p:cNvSpPr/>
          <p:nvPr/>
        </p:nvSpPr>
        <p:spPr>
          <a:xfrm>
            <a:off x="457200" y="1463040"/>
            <a:ext cx="39319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2129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Military Applications</a:t>
            </a:r>
            <a:endParaRPr lang="en-US" sz="2200" dirty="0"/>
          </a:p>
        </p:txBody>
      </p:sp>
      <p:pic>
        <p:nvPicPr>
          <p:cNvPr id="5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0080" y="2056700"/>
            <a:ext cx="274320" cy="274320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1005840" y="2011680"/>
            <a:ext cx="33832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13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Asset deployment - sensors, communications, or kinetic countermeasures ("</a:t>
            </a:r>
            <a:r>
              <a:rPr lang="en-US" sz="1300" dirty="0" err="1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drönarmur</a:t>
            </a:r>
            <a:r>
              <a:rPr lang="en-US" sz="13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")</a:t>
            </a:r>
            <a:endParaRPr lang="en-US" sz="1300" dirty="0"/>
          </a:p>
        </p:txBody>
      </p:sp>
      <p:pic>
        <p:nvPicPr>
          <p:cNvPr id="7" name="Image 1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0080" y="2625580"/>
            <a:ext cx="274320" cy="274320"/>
          </a:xfrm>
          <a:prstGeom prst="rect">
            <a:avLst/>
          </a:prstGeom>
        </p:spPr>
      </p:pic>
      <p:sp>
        <p:nvSpPr>
          <p:cNvPr id="8" name="Text 4"/>
          <p:cNvSpPr/>
          <p:nvPr/>
        </p:nvSpPr>
        <p:spPr>
          <a:xfrm>
            <a:off x="1005840" y="2580560"/>
            <a:ext cx="33832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Forward observation - identify and mark targets for indirect fire</a:t>
            </a:r>
            <a:endParaRPr lang="en-US" sz="1300" dirty="0"/>
          </a:p>
        </p:txBody>
      </p:sp>
      <p:pic>
        <p:nvPicPr>
          <p:cNvPr id="9" name="Image 2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0080" y="3194460"/>
            <a:ext cx="274320" cy="274320"/>
          </a:xfrm>
          <a:prstGeom prst="rect">
            <a:avLst/>
          </a:prstGeom>
        </p:spPr>
      </p:pic>
      <p:sp>
        <p:nvSpPr>
          <p:cNvPr id="10" name="Text 5"/>
          <p:cNvSpPr/>
          <p:nvPr/>
        </p:nvSpPr>
        <p:spPr>
          <a:xfrm>
            <a:off x="1005840" y="3149440"/>
            <a:ext cx="33832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Communications relay nodes in difficult terrain</a:t>
            </a:r>
            <a:endParaRPr lang="en-US" sz="1300" dirty="0"/>
          </a:p>
        </p:txBody>
      </p:sp>
      <p:pic>
        <p:nvPicPr>
          <p:cNvPr id="11" name="Image 3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0080" y="3763340"/>
            <a:ext cx="274320" cy="274320"/>
          </a:xfrm>
          <a:prstGeom prst="rect">
            <a:avLst/>
          </a:prstGeom>
        </p:spPr>
      </p:pic>
      <p:sp>
        <p:nvSpPr>
          <p:cNvPr id="12" name="Text 6"/>
          <p:cNvSpPr/>
          <p:nvPr/>
        </p:nvSpPr>
        <p:spPr>
          <a:xfrm>
            <a:off x="1005840" y="3718320"/>
            <a:ext cx="33832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Persistent surveillance of strategic locations</a:t>
            </a:r>
            <a:endParaRPr lang="en-US" sz="1300" dirty="0"/>
          </a:p>
        </p:txBody>
      </p:sp>
      <p:sp>
        <p:nvSpPr>
          <p:cNvPr id="13" name="Text 7"/>
          <p:cNvSpPr/>
          <p:nvPr/>
        </p:nvSpPr>
        <p:spPr>
          <a:xfrm>
            <a:off x="4754880" y="1463040"/>
            <a:ext cx="39319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1C729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Civilian Applications</a:t>
            </a:r>
            <a:endParaRPr lang="en-US" sz="2200" dirty="0"/>
          </a:p>
        </p:txBody>
      </p:sp>
      <p:pic>
        <p:nvPicPr>
          <p:cNvPr id="14" name="Image 4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37760" y="2056700"/>
            <a:ext cx="274320" cy="274320"/>
          </a:xfrm>
          <a:prstGeom prst="rect">
            <a:avLst/>
          </a:prstGeom>
        </p:spPr>
      </p:pic>
      <p:sp>
        <p:nvSpPr>
          <p:cNvPr id="15" name="Text 8"/>
          <p:cNvSpPr/>
          <p:nvPr/>
        </p:nvSpPr>
        <p:spPr>
          <a:xfrm>
            <a:off x="5303520" y="2011680"/>
            <a:ext cx="33832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Search and rescue sensor deployment</a:t>
            </a:r>
            <a:endParaRPr lang="en-US" sz="1300" dirty="0"/>
          </a:p>
        </p:txBody>
      </p:sp>
      <p:pic>
        <p:nvPicPr>
          <p:cNvPr id="16" name="Image 5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37760" y="2625580"/>
            <a:ext cx="274320" cy="274320"/>
          </a:xfrm>
          <a:prstGeom prst="rect">
            <a:avLst/>
          </a:prstGeom>
        </p:spPr>
      </p:pic>
      <p:sp>
        <p:nvSpPr>
          <p:cNvPr id="17" name="Text 9"/>
          <p:cNvSpPr/>
          <p:nvPr/>
        </p:nvSpPr>
        <p:spPr>
          <a:xfrm>
            <a:off x="5303520" y="2580560"/>
            <a:ext cx="33832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Environmental monitoring in remote areas</a:t>
            </a:r>
            <a:endParaRPr lang="en-US" sz="1300" dirty="0"/>
          </a:p>
        </p:txBody>
      </p:sp>
      <p:pic>
        <p:nvPicPr>
          <p:cNvPr id="18" name="Image 6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37760" y="3194460"/>
            <a:ext cx="274320" cy="274320"/>
          </a:xfrm>
          <a:prstGeom prst="rect">
            <a:avLst/>
          </a:prstGeom>
        </p:spPr>
      </p:pic>
      <p:sp>
        <p:nvSpPr>
          <p:cNvPr id="19" name="Text 10"/>
          <p:cNvSpPr/>
          <p:nvPr/>
        </p:nvSpPr>
        <p:spPr>
          <a:xfrm>
            <a:off x="5303520" y="3149440"/>
            <a:ext cx="33832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Disaster response and damage assessment</a:t>
            </a:r>
            <a:endParaRPr lang="en-US" sz="1300" dirty="0"/>
          </a:p>
        </p:txBody>
      </p:sp>
      <p:pic>
        <p:nvPicPr>
          <p:cNvPr id="20" name="Image 7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37760" y="3763340"/>
            <a:ext cx="274320" cy="274320"/>
          </a:xfrm>
          <a:prstGeom prst="rect">
            <a:avLst/>
          </a:prstGeom>
        </p:spPr>
      </p:pic>
      <p:sp>
        <p:nvSpPr>
          <p:cNvPr id="21" name="Text 11"/>
          <p:cNvSpPr/>
          <p:nvPr/>
        </p:nvSpPr>
        <p:spPr>
          <a:xfrm>
            <a:off x="5303520" y="3718320"/>
            <a:ext cx="33832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Wildlife tracking and conservation.</a:t>
            </a:r>
            <a:endParaRPr lang="en-US" sz="1300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750"/>
                            </p:stCondLst>
                            <p:childTnLst>
                              <p:par>
                                <p:cTn id="1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  <p:bldP spid="8" grpId="0" animBg="1"/>
      <p:bldP spid="10" grpId="0" animBg="1"/>
      <p:bldP spid="12" grpId="0" animBg="1"/>
      <p:bldP spid="13" grpId="0" animBg="1"/>
      <p:bldP spid="15" grpId="0" animBg="1"/>
      <p:bldP spid="17" grpId="0" animBg="1"/>
      <p:bldP spid="19" grpId="0" animBg="1"/>
      <p:bldP spid="21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600" b="1" dirty="0">
                <a:solidFill>
                  <a:srgbClr val="065A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Business Case</a:t>
            </a:r>
            <a:endParaRPr lang="en-US" sz="3600" dirty="0"/>
          </a:p>
        </p:txBody>
      </p:sp>
      <p:sp>
        <p:nvSpPr>
          <p:cNvPr id="3" name="Shape 1"/>
          <p:cNvSpPr/>
          <p:nvPr/>
        </p:nvSpPr>
        <p:spPr>
          <a:xfrm>
            <a:off x="457200" y="1097280"/>
            <a:ext cx="8229600" cy="0"/>
          </a:xfrm>
          <a:prstGeom prst="line">
            <a:avLst/>
          </a:prstGeom>
          <a:noFill/>
          <a:ln w="25400">
            <a:solidFill>
              <a:srgbClr val="1C7293"/>
            </a:solidFill>
            <a:prstDash val="solid"/>
          </a:ln>
        </p:spPr>
        <p:txBody>
          <a:bodyPr/>
          <a:lstStyle/>
          <a:p>
            <a:endParaRPr lang="sv-SE"/>
          </a:p>
        </p:txBody>
      </p:sp>
      <p:sp>
        <p:nvSpPr>
          <p:cNvPr id="4" name="Text 2"/>
          <p:cNvSpPr/>
          <p:nvPr/>
        </p:nvSpPr>
        <p:spPr>
          <a:xfrm>
            <a:off x="457200" y="1186726"/>
            <a:ext cx="4114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1C729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Value Drivers</a:t>
            </a:r>
            <a:endParaRPr lang="en-US" sz="2200" dirty="0"/>
          </a:p>
        </p:txBody>
      </p:sp>
      <p:pic>
        <p:nvPicPr>
          <p:cNvPr id="5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0080" y="1689646"/>
            <a:ext cx="320040" cy="320040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1097280" y="1735366"/>
            <a:ext cx="3200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Expanded Market</a:t>
            </a:r>
            <a:endParaRPr lang="en-US" sz="1600" dirty="0"/>
          </a:p>
        </p:txBody>
      </p:sp>
      <p:sp>
        <p:nvSpPr>
          <p:cNvPr id="7" name="Text 4"/>
          <p:cNvSpPr/>
          <p:nvPr/>
        </p:nvSpPr>
        <p:spPr>
          <a:xfrm>
            <a:off x="1097280" y="2005706"/>
            <a:ext cx="3200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Address use cases impossible with manual deployment</a:t>
            </a:r>
            <a:endParaRPr lang="en-US" sz="1300" dirty="0"/>
          </a:p>
        </p:txBody>
      </p:sp>
      <p:pic>
        <p:nvPicPr>
          <p:cNvPr id="8" name="Image 1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0080" y="2504646"/>
            <a:ext cx="320040" cy="320040"/>
          </a:xfrm>
          <a:prstGeom prst="rect">
            <a:avLst/>
          </a:prstGeom>
        </p:spPr>
      </p:pic>
      <p:sp>
        <p:nvSpPr>
          <p:cNvPr id="9" name="Text 5"/>
          <p:cNvSpPr/>
          <p:nvPr/>
        </p:nvSpPr>
        <p:spPr>
          <a:xfrm>
            <a:off x="1097280" y="2550366"/>
            <a:ext cx="3200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Competitive Edge</a:t>
            </a:r>
            <a:endParaRPr lang="en-US" sz="1600" dirty="0"/>
          </a:p>
        </p:txBody>
      </p:sp>
      <p:sp>
        <p:nvSpPr>
          <p:cNvPr id="10" name="Text 6"/>
          <p:cNvSpPr/>
          <p:nvPr/>
        </p:nvSpPr>
        <p:spPr>
          <a:xfrm>
            <a:off x="1097280" y="2820706"/>
            <a:ext cx="3200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First-to-market with drone-deployed anti-drone capability</a:t>
            </a:r>
            <a:endParaRPr lang="en-US" sz="1300" dirty="0"/>
          </a:p>
        </p:txBody>
      </p:sp>
      <p:pic>
        <p:nvPicPr>
          <p:cNvPr id="11" name="Image 2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0080" y="3319646"/>
            <a:ext cx="320040" cy="320040"/>
          </a:xfrm>
          <a:prstGeom prst="rect">
            <a:avLst/>
          </a:prstGeom>
        </p:spPr>
      </p:pic>
      <p:sp>
        <p:nvSpPr>
          <p:cNvPr id="12" name="Text 7"/>
          <p:cNvSpPr/>
          <p:nvPr/>
        </p:nvSpPr>
        <p:spPr>
          <a:xfrm>
            <a:off x="1097280" y="3365366"/>
            <a:ext cx="3200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Customer Value</a:t>
            </a:r>
            <a:endParaRPr lang="en-US" sz="1600" dirty="0"/>
          </a:p>
        </p:txBody>
      </p:sp>
      <p:sp>
        <p:nvSpPr>
          <p:cNvPr id="13" name="Text 8"/>
          <p:cNvSpPr/>
          <p:nvPr/>
        </p:nvSpPr>
        <p:spPr>
          <a:xfrm>
            <a:off x="1097280" y="3635706"/>
            <a:ext cx="3200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Faster response, broader coverage, reduced operational cost</a:t>
            </a:r>
            <a:endParaRPr lang="en-US" sz="1300" dirty="0"/>
          </a:p>
        </p:txBody>
      </p:sp>
      <p:pic>
        <p:nvPicPr>
          <p:cNvPr id="14" name="Image 3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0080" y="4134646"/>
            <a:ext cx="320040" cy="320040"/>
          </a:xfrm>
          <a:prstGeom prst="rect">
            <a:avLst/>
          </a:prstGeom>
        </p:spPr>
      </p:pic>
      <p:sp>
        <p:nvSpPr>
          <p:cNvPr id="15" name="Text 9"/>
          <p:cNvSpPr/>
          <p:nvPr/>
        </p:nvSpPr>
        <p:spPr>
          <a:xfrm>
            <a:off x="1097280" y="4180366"/>
            <a:ext cx="3200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Dual-Use Appeal</a:t>
            </a:r>
            <a:endParaRPr lang="en-US" sz="1600" dirty="0"/>
          </a:p>
        </p:txBody>
      </p:sp>
      <p:sp>
        <p:nvSpPr>
          <p:cNvPr id="16" name="Text 10"/>
          <p:cNvSpPr/>
          <p:nvPr/>
        </p:nvSpPr>
        <p:spPr>
          <a:xfrm>
            <a:off x="1097280" y="4450706"/>
            <a:ext cx="3200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Military and civilian applications (disaster response, infrastructure)</a:t>
            </a:r>
            <a:endParaRPr lang="en-US" sz="1300" dirty="0"/>
          </a:p>
        </p:txBody>
      </p:sp>
      <p:sp>
        <p:nvSpPr>
          <p:cNvPr id="17" name="Text 11"/>
          <p:cNvSpPr/>
          <p:nvPr/>
        </p:nvSpPr>
        <p:spPr>
          <a:xfrm>
            <a:off x="5029200" y="1186726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2129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Development Path</a:t>
            </a:r>
            <a:endParaRPr lang="en-US" sz="2200" dirty="0"/>
          </a:p>
        </p:txBody>
      </p:sp>
      <p:sp>
        <p:nvSpPr>
          <p:cNvPr id="18" name="Text 12"/>
          <p:cNvSpPr/>
          <p:nvPr/>
        </p:nvSpPr>
        <p:spPr>
          <a:xfrm>
            <a:off x="5212080" y="1735366"/>
            <a:ext cx="2743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1C729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1.</a:t>
            </a:r>
            <a:endParaRPr lang="en-US" sz="1800" dirty="0"/>
          </a:p>
        </p:txBody>
      </p:sp>
      <p:sp>
        <p:nvSpPr>
          <p:cNvPr id="19" name="Text 13"/>
          <p:cNvSpPr/>
          <p:nvPr/>
        </p:nvSpPr>
        <p:spPr>
          <a:xfrm>
            <a:off x="5486400" y="1735366"/>
            <a:ext cx="32004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Proof-of-concept testing with Eclipse prototype</a:t>
            </a:r>
            <a:endParaRPr lang="en-US" sz="1300" dirty="0"/>
          </a:p>
        </p:txBody>
      </p:sp>
      <p:sp>
        <p:nvSpPr>
          <p:cNvPr id="20" name="Text 14"/>
          <p:cNvSpPr/>
          <p:nvPr/>
        </p:nvSpPr>
        <p:spPr>
          <a:xfrm>
            <a:off x="5212080" y="2421166"/>
            <a:ext cx="2743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1C729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2.</a:t>
            </a:r>
            <a:endParaRPr lang="en-US" sz="1800" dirty="0"/>
          </a:p>
        </p:txBody>
      </p:sp>
      <p:sp>
        <p:nvSpPr>
          <p:cNvPr id="21" name="Text 15"/>
          <p:cNvSpPr/>
          <p:nvPr/>
        </p:nvSpPr>
        <p:spPr>
          <a:xfrm>
            <a:off x="5486400" y="2421166"/>
            <a:ext cx="32004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Mechanical integration and field validation</a:t>
            </a:r>
            <a:endParaRPr lang="en-US" sz="1300" dirty="0"/>
          </a:p>
        </p:txBody>
      </p:sp>
      <p:sp>
        <p:nvSpPr>
          <p:cNvPr id="22" name="Text 16"/>
          <p:cNvSpPr/>
          <p:nvPr/>
        </p:nvSpPr>
        <p:spPr>
          <a:xfrm>
            <a:off x="5212080" y="3106966"/>
            <a:ext cx="2743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1C729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3.</a:t>
            </a:r>
            <a:endParaRPr lang="en-US" sz="1800" dirty="0"/>
          </a:p>
        </p:txBody>
      </p:sp>
      <p:sp>
        <p:nvSpPr>
          <p:cNvPr id="23" name="Text 17"/>
          <p:cNvSpPr/>
          <p:nvPr/>
        </p:nvSpPr>
        <p:spPr>
          <a:xfrm>
            <a:off x="5486400" y="3106966"/>
            <a:ext cx="32004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Certification for operational deployment</a:t>
            </a:r>
            <a:endParaRPr lang="en-US" sz="1300" dirty="0"/>
          </a:p>
        </p:txBody>
      </p:sp>
      <p:sp>
        <p:nvSpPr>
          <p:cNvPr id="24" name="Text 18"/>
          <p:cNvSpPr/>
          <p:nvPr/>
        </p:nvSpPr>
        <p:spPr>
          <a:xfrm>
            <a:off x="5212080" y="3792766"/>
            <a:ext cx="2743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1C729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4.</a:t>
            </a:r>
            <a:endParaRPr lang="en-US" sz="1800" dirty="0"/>
          </a:p>
        </p:txBody>
      </p:sp>
      <p:sp>
        <p:nvSpPr>
          <p:cNvPr id="25" name="Text 19"/>
          <p:cNvSpPr/>
          <p:nvPr/>
        </p:nvSpPr>
        <p:spPr>
          <a:xfrm>
            <a:off x="5486400" y="3792766"/>
            <a:ext cx="32004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Production scaling and market launch</a:t>
            </a:r>
            <a:endParaRPr lang="en-US" sz="1300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500"/>
                            </p:stCondLst>
                            <p:childTnLst>
                              <p:par>
                                <p:cTn id="3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500"/>
                            </p:stCondLst>
                            <p:childTnLst>
                              <p:par>
                                <p:cTn id="4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500"/>
                            </p:stCondLst>
                            <p:childTnLst>
                              <p:par>
                                <p:cTn id="5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500"/>
                            </p:stCondLst>
                            <p:childTnLst>
                              <p:par>
                                <p:cTn id="6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500"/>
                            </p:stCondLst>
                            <p:childTnLst>
                              <p:par>
                                <p:cTn id="7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500"/>
                            </p:stCondLst>
                            <p:childTnLst>
                              <p:par>
                                <p:cTn id="8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9" grpId="0" animBg="1"/>
      <p:bldP spid="10" grpId="0" animBg="1"/>
      <p:bldP spid="12" grpId="0" animBg="1"/>
      <p:bldP spid="13" grpId="0" animBg="1"/>
      <p:bldP spid="15" grpId="0" animBg="1"/>
      <p:bldP spid="16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65A8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 0">
            <a:extLst>
              <a:ext uri="{FF2B5EF4-FFF2-40B4-BE49-F238E27FC236}">
                <a16:creationId xmlns:a16="http://schemas.microsoft.com/office/drawing/2014/main" id="{D20C2DF6-92B3-6F33-BAFA-A16EB8D7E39F}"/>
              </a:ext>
            </a:extLst>
          </p:cNvPr>
          <p:cNvSpPr/>
          <p:nvPr/>
        </p:nvSpPr>
        <p:spPr>
          <a:xfrm>
            <a:off x="457200" y="102233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4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Partnership Opportunity</a:t>
            </a:r>
            <a:endParaRPr lang="en-US" sz="4400" dirty="0"/>
          </a:p>
        </p:txBody>
      </p:sp>
      <p:sp>
        <p:nvSpPr>
          <p:cNvPr id="12" name="Text 1">
            <a:extLst>
              <a:ext uri="{FF2B5EF4-FFF2-40B4-BE49-F238E27FC236}">
                <a16:creationId xmlns:a16="http://schemas.microsoft.com/office/drawing/2014/main" id="{3506B51C-04D3-19B2-E349-828157015F4D}"/>
              </a:ext>
            </a:extLst>
          </p:cNvPr>
          <p:cNvSpPr/>
          <p:nvPr/>
        </p:nvSpPr>
        <p:spPr>
          <a:xfrm>
            <a:off x="1371600" y="1771840"/>
            <a:ext cx="6400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0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 are seeking a development partner to:</a:t>
            </a:r>
            <a:endParaRPr lang="en-US" sz="2000" dirty="0"/>
          </a:p>
        </p:txBody>
      </p:sp>
      <p:sp>
        <p:nvSpPr>
          <p:cNvPr id="13" name="Text 2">
            <a:extLst>
              <a:ext uri="{FF2B5EF4-FFF2-40B4-BE49-F238E27FC236}">
                <a16:creationId xmlns:a16="http://schemas.microsoft.com/office/drawing/2014/main" id="{02B0BD90-020B-09C6-27B3-E505BF085396}"/>
              </a:ext>
            </a:extLst>
          </p:cNvPr>
          <p:cNvSpPr/>
          <p:nvPr/>
        </p:nvSpPr>
        <p:spPr>
          <a:xfrm>
            <a:off x="1371600" y="2185570"/>
            <a:ext cx="64008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Validate integration approach</a:t>
            </a:r>
            <a:endParaRPr lang="en-US" sz="1600" dirty="0"/>
          </a:p>
        </p:txBody>
      </p:sp>
      <p:sp>
        <p:nvSpPr>
          <p:cNvPr id="14" name="Text 3">
            <a:extLst>
              <a:ext uri="{FF2B5EF4-FFF2-40B4-BE49-F238E27FC236}">
                <a16:creationId xmlns:a16="http://schemas.microsoft.com/office/drawing/2014/main" id="{15A893FD-61FE-A5DE-EC4E-0D0C17E25F6C}"/>
              </a:ext>
            </a:extLst>
          </p:cNvPr>
          <p:cNvSpPr/>
          <p:nvPr/>
        </p:nvSpPr>
        <p:spPr>
          <a:xfrm>
            <a:off x="1371600" y="2522100"/>
            <a:ext cx="64008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Develop prototype landing leg system for field testing</a:t>
            </a:r>
            <a:endParaRPr lang="en-US" sz="1600" dirty="0"/>
          </a:p>
        </p:txBody>
      </p:sp>
      <p:sp>
        <p:nvSpPr>
          <p:cNvPr id="15" name="Text 4">
            <a:extLst>
              <a:ext uri="{FF2B5EF4-FFF2-40B4-BE49-F238E27FC236}">
                <a16:creationId xmlns:a16="http://schemas.microsoft.com/office/drawing/2014/main" id="{74254D88-DF92-C48C-AFD0-CB95B4B87B5C}"/>
              </a:ext>
            </a:extLst>
          </p:cNvPr>
          <p:cNvSpPr/>
          <p:nvPr/>
        </p:nvSpPr>
        <p:spPr>
          <a:xfrm>
            <a:off x="1371600" y="2858630"/>
            <a:ext cx="64008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Conduct joint trials in operational scenarios</a:t>
            </a:r>
            <a:endParaRPr lang="en-US" sz="1600" dirty="0"/>
          </a:p>
        </p:txBody>
      </p:sp>
      <p:sp>
        <p:nvSpPr>
          <p:cNvPr id="16" name="Text 5">
            <a:extLst>
              <a:ext uri="{FF2B5EF4-FFF2-40B4-BE49-F238E27FC236}">
                <a16:creationId xmlns:a16="http://schemas.microsoft.com/office/drawing/2014/main" id="{1161AA95-7B39-ACCF-3D43-9BD1A397EB94}"/>
              </a:ext>
            </a:extLst>
          </p:cNvPr>
          <p:cNvSpPr/>
          <p:nvPr/>
        </p:nvSpPr>
        <p:spPr>
          <a:xfrm>
            <a:off x="1371600" y="3195160"/>
            <a:ext cx="64008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Establish commercial partnership framework</a:t>
            </a:r>
            <a:endParaRPr lang="en-US" sz="1600" dirty="0"/>
          </a:p>
        </p:txBody>
      </p:sp>
      <p:sp>
        <p:nvSpPr>
          <p:cNvPr id="24" name="Text 6">
            <a:extLst>
              <a:ext uri="{FF2B5EF4-FFF2-40B4-BE49-F238E27FC236}">
                <a16:creationId xmlns:a16="http://schemas.microsoft.com/office/drawing/2014/main" id="{E227B981-A369-58B7-4809-50008FD2FB74}"/>
              </a:ext>
            </a:extLst>
          </p:cNvPr>
          <p:cNvSpPr/>
          <p:nvPr/>
        </p:nvSpPr>
        <p:spPr>
          <a:xfrm>
            <a:off x="1371600" y="3657605"/>
            <a:ext cx="6183021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Current Status</a:t>
            </a:r>
            <a:endParaRPr lang="en-US" sz="2000" dirty="0"/>
          </a:p>
        </p:txBody>
      </p:sp>
      <p:sp>
        <p:nvSpPr>
          <p:cNvPr id="25" name="Text 7">
            <a:extLst>
              <a:ext uri="{FF2B5EF4-FFF2-40B4-BE49-F238E27FC236}">
                <a16:creationId xmlns:a16="http://schemas.microsoft.com/office/drawing/2014/main" id="{835AA63B-C297-2420-E9EB-C73B66EB0457}"/>
              </a:ext>
            </a:extLst>
          </p:cNvPr>
          <p:cNvSpPr/>
          <p:nvPr/>
        </p:nvSpPr>
        <p:spPr>
          <a:xfrm>
            <a:off x="1371600" y="3977645"/>
            <a:ext cx="6183021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Proof-of-concept mechanism validated • Ready for integration testing</a:t>
            </a:r>
            <a:endParaRPr lang="en-US" sz="1600" dirty="0"/>
          </a:p>
        </p:txBody>
      </p:sp>
      <p:sp>
        <p:nvSpPr>
          <p:cNvPr id="26" name="Text 8">
            <a:extLst>
              <a:ext uri="{FF2B5EF4-FFF2-40B4-BE49-F238E27FC236}">
                <a16:creationId xmlns:a16="http://schemas.microsoft.com/office/drawing/2014/main" id="{1BADDA7F-E12F-E8E9-BE69-3ECFFD4FABD4}"/>
              </a:ext>
            </a:extLst>
          </p:cNvPr>
          <p:cNvSpPr/>
          <p:nvPr/>
        </p:nvSpPr>
        <p:spPr>
          <a:xfrm>
            <a:off x="1371600" y="4480565"/>
            <a:ext cx="6183021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Contact</a:t>
            </a:r>
            <a:endParaRPr lang="en-US" sz="1800" dirty="0"/>
          </a:p>
        </p:txBody>
      </p:sp>
      <p:sp>
        <p:nvSpPr>
          <p:cNvPr id="27" name="Text 9">
            <a:extLst>
              <a:ext uri="{FF2B5EF4-FFF2-40B4-BE49-F238E27FC236}">
                <a16:creationId xmlns:a16="http://schemas.microsoft.com/office/drawing/2014/main" id="{D3A06C4A-875B-22A9-B879-7B7CAB6D013F}"/>
              </a:ext>
            </a:extLst>
          </p:cNvPr>
          <p:cNvSpPr/>
          <p:nvPr/>
        </p:nvSpPr>
        <p:spPr>
          <a:xfrm>
            <a:off x="1371600" y="4754885"/>
            <a:ext cx="6183021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5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Bo Sinander  |  deployment@control.se  |  +46 70 550 0000</a:t>
            </a:r>
            <a:endParaRPr lang="en-US" sz="1500" dirty="0"/>
          </a:p>
        </p:txBody>
      </p:sp>
      <p:grpSp>
        <p:nvGrpSpPr>
          <p:cNvPr id="28" name="Group 27">
            <a:extLst>
              <a:ext uri="{FF2B5EF4-FFF2-40B4-BE49-F238E27FC236}">
                <a16:creationId xmlns:a16="http://schemas.microsoft.com/office/drawing/2014/main" id="{40CB104B-CB79-FF6E-26EE-610D64403371}"/>
              </a:ext>
            </a:extLst>
          </p:cNvPr>
          <p:cNvGrpSpPr/>
          <p:nvPr/>
        </p:nvGrpSpPr>
        <p:grpSpPr>
          <a:xfrm>
            <a:off x="8310355" y="3971778"/>
            <a:ext cx="541963" cy="891541"/>
            <a:chOff x="7863840" y="3200400"/>
            <a:chExt cx="960120" cy="1737360"/>
          </a:xfrm>
        </p:grpSpPr>
        <p:sp>
          <p:nvSpPr>
            <p:cNvPr id="29" name="Shape 0">
              <a:extLst>
                <a:ext uri="{FF2B5EF4-FFF2-40B4-BE49-F238E27FC236}">
                  <a16:creationId xmlns:a16="http://schemas.microsoft.com/office/drawing/2014/main" id="{C45808E8-76A5-CB84-4F01-65C7E18D83BC}"/>
                </a:ext>
              </a:extLst>
            </p:cNvPr>
            <p:cNvSpPr/>
            <p:nvPr/>
          </p:nvSpPr>
          <p:spPr>
            <a:xfrm>
              <a:off x="7863840" y="3200400"/>
              <a:ext cx="640080" cy="640080"/>
            </a:xfrm>
            <a:prstGeom prst="hexagon">
              <a:avLst/>
            </a:prstGeom>
            <a:solidFill>
              <a:srgbClr val="065A82"/>
            </a:solidFill>
            <a:ln w="19050">
              <a:solidFill>
                <a:srgbClr val="FFFFFF"/>
              </a:solidFill>
              <a:prstDash val="solid"/>
            </a:ln>
          </p:spPr>
          <p:txBody>
            <a:bodyPr/>
            <a:lstStyle/>
            <a:p>
              <a:endParaRPr lang="sv-SE"/>
            </a:p>
          </p:txBody>
        </p:sp>
        <p:pic>
          <p:nvPicPr>
            <p:cNvPr id="30" name="Image 0" descr="preencoded.png">
              <a:extLst>
                <a:ext uri="{FF2B5EF4-FFF2-40B4-BE49-F238E27FC236}">
                  <a16:creationId xmlns:a16="http://schemas.microsoft.com/office/drawing/2014/main" id="{0651D691-5DC8-A38F-C4BE-359417E58C8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8023860" y="3360420"/>
              <a:ext cx="320040" cy="320040"/>
            </a:xfrm>
            <a:prstGeom prst="rect">
              <a:avLst/>
            </a:prstGeom>
          </p:spPr>
        </p:pic>
        <p:sp>
          <p:nvSpPr>
            <p:cNvPr id="31" name="Shape 1">
              <a:extLst>
                <a:ext uri="{FF2B5EF4-FFF2-40B4-BE49-F238E27FC236}">
                  <a16:creationId xmlns:a16="http://schemas.microsoft.com/office/drawing/2014/main" id="{A29F13BB-DE26-B56B-96B3-6DA6968909BA}"/>
                </a:ext>
              </a:extLst>
            </p:cNvPr>
            <p:cNvSpPr/>
            <p:nvPr/>
          </p:nvSpPr>
          <p:spPr>
            <a:xfrm>
              <a:off x="8183880" y="3749040"/>
              <a:ext cx="640080" cy="640080"/>
            </a:xfrm>
            <a:prstGeom prst="hexagon">
              <a:avLst/>
            </a:prstGeom>
            <a:solidFill>
              <a:srgbClr val="065A82"/>
            </a:solidFill>
            <a:ln w="19050">
              <a:solidFill>
                <a:srgbClr val="FFFFFF"/>
              </a:solidFill>
              <a:prstDash val="solid"/>
            </a:ln>
          </p:spPr>
          <p:txBody>
            <a:bodyPr/>
            <a:lstStyle/>
            <a:p>
              <a:endParaRPr lang="sv-SE"/>
            </a:p>
          </p:txBody>
        </p:sp>
        <p:pic>
          <p:nvPicPr>
            <p:cNvPr id="32" name="Image 1">
              <a:extLst>
                <a:ext uri="{FF2B5EF4-FFF2-40B4-BE49-F238E27FC236}">
                  <a16:creationId xmlns:a16="http://schemas.microsoft.com/office/drawing/2014/main" id="{725E3A60-103D-4364-698A-024D26481DF6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rcRect/>
            <a:stretch/>
          </p:blipFill>
          <p:spPr>
            <a:xfrm>
              <a:off x="8346919" y="3909060"/>
              <a:ext cx="314001" cy="320039"/>
            </a:xfrm>
            <a:prstGeom prst="rect">
              <a:avLst/>
            </a:prstGeom>
          </p:spPr>
        </p:pic>
        <p:sp>
          <p:nvSpPr>
            <p:cNvPr id="33" name="Shape 2">
              <a:extLst>
                <a:ext uri="{FF2B5EF4-FFF2-40B4-BE49-F238E27FC236}">
                  <a16:creationId xmlns:a16="http://schemas.microsoft.com/office/drawing/2014/main" id="{A44E07A5-7F09-80EF-7747-A77CB864E19C}"/>
                </a:ext>
              </a:extLst>
            </p:cNvPr>
            <p:cNvSpPr/>
            <p:nvPr/>
          </p:nvSpPr>
          <p:spPr>
            <a:xfrm>
              <a:off x="7863840" y="4297680"/>
              <a:ext cx="640080" cy="640080"/>
            </a:xfrm>
            <a:prstGeom prst="hexagon">
              <a:avLst/>
            </a:prstGeom>
            <a:solidFill>
              <a:srgbClr val="065A82"/>
            </a:solidFill>
            <a:ln w="19050">
              <a:solidFill>
                <a:srgbClr val="FFFFFF"/>
              </a:solidFill>
              <a:prstDash val="solid"/>
            </a:ln>
          </p:spPr>
          <p:txBody>
            <a:bodyPr/>
            <a:lstStyle/>
            <a:p>
              <a:endParaRPr lang="sv-SE"/>
            </a:p>
          </p:txBody>
        </p:sp>
        <p:pic>
          <p:nvPicPr>
            <p:cNvPr id="34" name="Image 2" descr="preencoded.png">
              <a:extLst>
                <a:ext uri="{FF2B5EF4-FFF2-40B4-BE49-F238E27FC236}">
                  <a16:creationId xmlns:a16="http://schemas.microsoft.com/office/drawing/2014/main" id="{9059737E-91B2-CCD1-B20B-5B339FB0EB7A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8023860" y="4457700"/>
              <a:ext cx="320040" cy="320040"/>
            </a:xfrm>
            <a:prstGeom prst="rect">
              <a:avLst/>
            </a:prstGeom>
          </p:spPr>
        </p:pic>
      </p:grp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3" grpId="0" animBg="1"/>
      <p:bldP spid="14" grpId="0" animBg="1"/>
      <p:bldP spid="15" grpId="0" animBg="1"/>
      <p:bldP spid="16" grpId="0" animBg="1"/>
      <p:bldP spid="24" grpId="0" animBg="1"/>
      <p:bldP spid="25" grpId="0" animBg="1"/>
      <p:bldP spid="26" grpId="0" animBg="1"/>
      <p:bldP spid="27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209</TotalTime>
  <Words>642</Words>
  <Application>Microsoft Office PowerPoint</Application>
  <PresentationFormat>On-screen Show (16:9)</PresentationFormat>
  <Paragraphs>118</Paragraphs>
  <Slides>9</Slides>
  <Notes>8</Notes>
  <HiddenSlides>1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Passive Landing Legs for Drone-Deployed Assets</dc:title>
  <dc:subject>PptxGenJS Presentation</dc:subject>
  <dc:creator>Defense Innovation</dc:creator>
  <cp:lastModifiedBy>Bo Johan Sinander</cp:lastModifiedBy>
  <cp:revision>7</cp:revision>
  <dcterms:created xsi:type="dcterms:W3CDTF">2026-04-03T12:35:18Z</dcterms:created>
  <dcterms:modified xsi:type="dcterms:W3CDTF">2026-04-07T13:33:15Z</dcterms:modified>
</cp:coreProperties>
</file>